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theme/themeOverride58.xml" ContentType="application/vnd.openxmlformats-officedocument.themeOverride+xml"/>
  <Override PartName="/ppt/charts/chart59.xml" ContentType="application/vnd.openxmlformats-officedocument.drawingml.chart+xml"/>
  <Override PartName="/ppt/theme/themeOverride59.xml" ContentType="application/vnd.openxmlformats-officedocument.themeOverride+xml"/>
  <Override PartName="/ppt/charts/chart60.xml" ContentType="application/vnd.openxmlformats-officedocument.drawingml.chart+xml"/>
  <Override PartName="/ppt/theme/themeOverride60.xml" ContentType="application/vnd.openxmlformats-officedocument.themeOverride+xml"/>
  <Override PartName="/ppt/charts/chart61.xml" ContentType="application/vnd.openxmlformats-officedocument.drawingml.chart+xml"/>
  <Override PartName="/ppt/theme/themeOverride61.xml" ContentType="application/vnd.openxmlformats-officedocument.themeOverride+xml"/>
  <Override PartName="/ppt/charts/chart62.xml" ContentType="application/vnd.openxmlformats-officedocument.drawingml.chart+xml"/>
  <Override PartName="/ppt/theme/themeOverride62.xml" ContentType="application/vnd.openxmlformats-officedocument.themeOverride+xml"/>
  <Override PartName="/ppt/charts/chart63.xml" ContentType="application/vnd.openxmlformats-officedocument.drawingml.chart+xml"/>
  <Override PartName="/ppt/theme/themeOverride63.xml" ContentType="application/vnd.openxmlformats-officedocument.themeOverride+xml"/>
  <Override PartName="/ppt/charts/chart64.xml" ContentType="application/vnd.openxmlformats-officedocument.drawingml.chart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ppt/charts/chart81.xml" ContentType="application/vnd.openxmlformats-officedocument.drawingml.chart+xml"/>
  <Override PartName="/ppt/theme/themeOverride81.xml" ContentType="application/vnd.openxmlformats-officedocument.themeOverride+xml"/>
  <Override PartName="/ppt/charts/chart82.xml" ContentType="application/vnd.openxmlformats-officedocument.drawingml.chart+xml"/>
  <Override PartName="/ppt/theme/themeOverride82.xml" ContentType="application/vnd.openxmlformats-officedocument.themeOverride+xml"/>
  <Override PartName="/ppt/charts/chart83.xml" ContentType="application/vnd.openxmlformats-officedocument.drawingml.chart+xml"/>
  <Override PartName="/ppt/theme/themeOverride83.xml" ContentType="application/vnd.openxmlformats-officedocument.themeOverride+xml"/>
  <Override PartName="/ppt/charts/chart84.xml" ContentType="application/vnd.openxmlformats-officedocument.drawingml.chart+xml"/>
  <Override PartName="/ppt/theme/themeOverride84.xml" ContentType="application/vnd.openxmlformats-officedocument.themeOverride+xml"/>
  <Override PartName="/ppt/charts/chart85.xml" ContentType="application/vnd.openxmlformats-officedocument.drawingml.chart+xml"/>
  <Override PartName="/ppt/theme/themeOverride85.xml" ContentType="application/vnd.openxmlformats-officedocument.themeOverride+xml"/>
  <Override PartName="/ppt/charts/chart86.xml" ContentType="application/vnd.openxmlformats-officedocument.drawingml.chart+xml"/>
  <Override PartName="/ppt/theme/themeOverride86.xml" ContentType="application/vnd.openxmlformats-officedocument.themeOverride+xml"/>
  <Override PartName="/ppt/charts/chart87.xml" ContentType="application/vnd.openxmlformats-officedocument.drawingml.chart+xml"/>
  <Override PartName="/ppt/theme/themeOverride87.xml" ContentType="application/vnd.openxmlformats-officedocument.themeOverride+xml"/>
  <Override PartName="/ppt/charts/chart88.xml" ContentType="application/vnd.openxmlformats-officedocument.drawingml.chart+xml"/>
  <Override PartName="/ppt/theme/themeOverride88.xml" ContentType="application/vnd.openxmlformats-officedocument.themeOverride+xml"/>
  <Override PartName="/ppt/charts/chart89.xml" ContentType="application/vnd.openxmlformats-officedocument.drawingml.chart+xml"/>
  <Override PartName="/ppt/theme/themeOverride89.xml" ContentType="application/vnd.openxmlformats-officedocument.themeOverride+xml"/>
  <Override PartName="/ppt/charts/chart90.xml" ContentType="application/vnd.openxmlformats-officedocument.drawingml.chart+xml"/>
  <Override PartName="/ppt/theme/themeOverride90.xml" ContentType="application/vnd.openxmlformats-officedocument.themeOverride+xml"/>
  <Override PartName="/ppt/charts/chart91.xml" ContentType="application/vnd.openxmlformats-officedocument.drawingml.chart+xml"/>
  <Override PartName="/ppt/theme/themeOverride91.xml" ContentType="application/vnd.openxmlformats-officedocument.themeOverride+xml"/>
  <Override PartName="/ppt/charts/chart92.xml" ContentType="application/vnd.openxmlformats-officedocument.drawingml.chart+xml"/>
  <Override PartName="/ppt/theme/themeOverride92.xml" ContentType="application/vnd.openxmlformats-officedocument.themeOverride+xml"/>
  <Override PartName="/ppt/charts/chart93.xml" ContentType="application/vnd.openxmlformats-officedocument.drawingml.chart+xml"/>
  <Override PartName="/ppt/theme/themeOverride93.xml" ContentType="application/vnd.openxmlformats-officedocument.themeOverride+xml"/>
  <Override PartName="/ppt/charts/chart94.xml" ContentType="application/vnd.openxmlformats-officedocument.drawingml.chart+xml"/>
  <Override PartName="/ppt/theme/themeOverride94.xml" ContentType="application/vnd.openxmlformats-officedocument.themeOverride+xml"/>
  <Override PartName="/ppt/charts/chart95.xml" ContentType="application/vnd.openxmlformats-officedocument.drawingml.chart+xml"/>
  <Override PartName="/ppt/theme/themeOverride95.xml" ContentType="application/vnd.openxmlformats-officedocument.themeOverride+xml"/>
  <Override PartName="/ppt/charts/chart96.xml" ContentType="application/vnd.openxmlformats-officedocument.drawingml.chart+xml"/>
  <Override PartName="/ppt/theme/themeOverride96.xml" ContentType="application/vnd.openxmlformats-officedocument.themeOverride+xml"/>
  <Override PartName="/ppt/charts/chart97.xml" ContentType="application/vnd.openxmlformats-officedocument.drawingml.chart+xml"/>
  <Override PartName="/ppt/theme/themeOverride97.xml" ContentType="application/vnd.openxmlformats-officedocument.themeOverride+xml"/>
  <Override PartName="/ppt/charts/chart98.xml" ContentType="application/vnd.openxmlformats-officedocument.drawingml.chart+xml"/>
  <Override PartName="/ppt/theme/themeOverride98.xml" ContentType="application/vnd.openxmlformats-officedocument.themeOverride+xml"/>
  <Override PartName="/ppt/charts/chart99.xml" ContentType="application/vnd.openxmlformats-officedocument.drawingml.chart+xml"/>
  <Override PartName="/ppt/theme/themeOverride99.xml" ContentType="application/vnd.openxmlformats-officedocument.themeOverride+xml"/>
  <Override PartName="/ppt/charts/chart100.xml" ContentType="application/vnd.openxmlformats-officedocument.drawingml.chart+xml"/>
  <Override PartName="/ppt/theme/themeOverride100.xml" ContentType="application/vnd.openxmlformats-officedocument.themeOverride+xml"/>
  <Override PartName="/ppt/charts/chart101.xml" ContentType="application/vnd.openxmlformats-officedocument.drawingml.chart+xml"/>
  <Override PartName="/ppt/theme/themeOverride101.xml" ContentType="application/vnd.openxmlformats-officedocument.themeOverride+xml"/>
  <Override PartName="/ppt/charts/chart102.xml" ContentType="application/vnd.openxmlformats-officedocument.drawingml.chart+xml"/>
  <Override PartName="/ppt/theme/themeOverride102.xml" ContentType="application/vnd.openxmlformats-officedocument.themeOverride+xml"/>
  <Override PartName="/ppt/charts/chart103.xml" ContentType="application/vnd.openxmlformats-officedocument.drawingml.chart+xml"/>
  <Override PartName="/ppt/theme/themeOverride103.xml" ContentType="application/vnd.openxmlformats-officedocument.themeOverride+xml"/>
  <Override PartName="/ppt/charts/chart104.xml" ContentType="application/vnd.openxmlformats-officedocument.drawingml.chart+xml"/>
  <Override PartName="/ppt/theme/themeOverride104.xml" ContentType="application/vnd.openxmlformats-officedocument.themeOverride+xml"/>
  <Override PartName="/ppt/charts/chart105.xml" ContentType="application/vnd.openxmlformats-officedocument.drawingml.chart+xml"/>
  <Override PartName="/ppt/theme/themeOverride105.xml" ContentType="application/vnd.openxmlformats-officedocument.themeOverride+xml"/>
  <Override PartName="/ppt/charts/chart106.xml" ContentType="application/vnd.openxmlformats-officedocument.drawingml.chart+xml"/>
  <Override PartName="/ppt/theme/themeOverride106.xml" ContentType="application/vnd.openxmlformats-officedocument.themeOverride+xml"/>
  <Override PartName="/ppt/charts/chart107.xml" ContentType="application/vnd.openxmlformats-officedocument.drawingml.chart+xml"/>
  <Override PartName="/ppt/theme/themeOverride107.xml" ContentType="application/vnd.openxmlformats-officedocument.themeOverride+xml"/>
  <Override PartName="/ppt/charts/chart108.xml" ContentType="application/vnd.openxmlformats-officedocument.drawingml.chart+xml"/>
  <Override PartName="/ppt/theme/themeOverride108.xml" ContentType="application/vnd.openxmlformats-officedocument.themeOverride+xml"/>
  <Override PartName="/ppt/charts/chart109.xml" ContentType="application/vnd.openxmlformats-officedocument.drawingml.chart+xml"/>
  <Override PartName="/ppt/theme/themeOverride109.xml" ContentType="application/vnd.openxmlformats-officedocument.themeOverride+xml"/>
  <Override PartName="/ppt/charts/chart110.xml" ContentType="application/vnd.openxmlformats-officedocument.drawingml.chart+xml"/>
  <Override PartName="/ppt/theme/themeOverride110.xml" ContentType="application/vnd.openxmlformats-officedocument.themeOverride+xml"/>
  <Override PartName="/ppt/charts/chart111.xml" ContentType="application/vnd.openxmlformats-officedocument.drawingml.chart+xml"/>
  <Override PartName="/ppt/theme/themeOverride111.xml" ContentType="application/vnd.openxmlformats-officedocument.themeOverride+xml"/>
  <Override PartName="/ppt/charts/chart112.xml" ContentType="application/vnd.openxmlformats-officedocument.drawingml.chart+xml"/>
  <Override PartName="/ppt/theme/themeOverride112.xml" ContentType="application/vnd.openxmlformats-officedocument.themeOverride+xml"/>
  <Override PartName="/ppt/charts/chart113.xml" ContentType="application/vnd.openxmlformats-officedocument.drawingml.chart+xml"/>
  <Override PartName="/ppt/theme/themeOverride113.xml" ContentType="application/vnd.openxmlformats-officedocument.themeOverride+xml"/>
  <Override PartName="/ppt/charts/chart114.xml" ContentType="application/vnd.openxmlformats-officedocument.drawingml.chart+xml"/>
  <Override PartName="/ppt/theme/themeOverride114.xml" ContentType="application/vnd.openxmlformats-officedocument.themeOverride+xml"/>
  <Override PartName="/ppt/charts/chart115.xml" ContentType="application/vnd.openxmlformats-officedocument.drawingml.chart+xml"/>
  <Override PartName="/ppt/theme/themeOverride115.xml" ContentType="application/vnd.openxmlformats-officedocument.themeOverride+xml"/>
  <Override PartName="/ppt/charts/chart116.xml" ContentType="application/vnd.openxmlformats-officedocument.drawingml.chart+xml"/>
  <Override PartName="/ppt/theme/themeOverride116.xml" ContentType="application/vnd.openxmlformats-officedocument.themeOverride+xml"/>
  <Override PartName="/ppt/charts/chart117.xml" ContentType="application/vnd.openxmlformats-officedocument.drawingml.chart+xml"/>
  <Override PartName="/ppt/theme/themeOverride117.xml" ContentType="application/vnd.openxmlformats-officedocument.themeOverride+xml"/>
  <Override PartName="/ppt/charts/chart118.xml" ContentType="application/vnd.openxmlformats-officedocument.drawingml.chart+xml"/>
  <Override PartName="/ppt/theme/themeOverride118.xml" ContentType="application/vnd.openxmlformats-officedocument.themeOverride+xml"/>
  <Override PartName="/ppt/charts/chart119.xml" ContentType="application/vnd.openxmlformats-officedocument.drawingml.chart+xml"/>
  <Override PartName="/ppt/theme/themeOverride119.xml" ContentType="application/vnd.openxmlformats-officedocument.themeOverride+xml"/>
  <Override PartName="/ppt/charts/chart120.xml" ContentType="application/vnd.openxmlformats-officedocument.drawingml.chart+xml"/>
  <Override PartName="/ppt/theme/themeOverride120.xml" ContentType="application/vnd.openxmlformats-officedocument.themeOverride+xml"/>
  <Override PartName="/ppt/charts/chart121.xml" ContentType="application/vnd.openxmlformats-officedocument.drawingml.chart+xml"/>
  <Override PartName="/ppt/theme/themeOverride121.xml" ContentType="application/vnd.openxmlformats-officedocument.themeOverride+xml"/>
  <Override PartName="/ppt/charts/chart122.xml" ContentType="application/vnd.openxmlformats-officedocument.drawingml.chart+xml"/>
  <Override PartName="/ppt/theme/themeOverride122.xml" ContentType="application/vnd.openxmlformats-officedocument.themeOverride+xml"/>
  <Override PartName="/ppt/charts/chart123.xml" ContentType="application/vnd.openxmlformats-officedocument.drawingml.chart+xml"/>
  <Override PartName="/ppt/theme/themeOverride123.xml" ContentType="application/vnd.openxmlformats-officedocument.themeOverride+xml"/>
  <Override PartName="/ppt/charts/chart124.xml" ContentType="application/vnd.openxmlformats-officedocument.drawingml.chart+xml"/>
  <Override PartName="/ppt/theme/themeOverride124.xml" ContentType="application/vnd.openxmlformats-officedocument.themeOverride+xml"/>
  <Override PartName="/ppt/charts/chart125.xml" ContentType="application/vnd.openxmlformats-officedocument.drawingml.chart+xml"/>
  <Override PartName="/ppt/theme/themeOverride125.xml" ContentType="application/vnd.openxmlformats-officedocument.themeOverride+xml"/>
  <Override PartName="/ppt/charts/chart126.xml" ContentType="application/vnd.openxmlformats-officedocument.drawingml.chart+xml"/>
  <Override PartName="/ppt/theme/themeOverride126.xml" ContentType="application/vnd.openxmlformats-officedocument.themeOverride+xml"/>
  <Override PartName="/ppt/charts/chart127.xml" ContentType="application/vnd.openxmlformats-officedocument.drawingml.chart+xml"/>
  <Override PartName="/ppt/theme/themeOverride127.xml" ContentType="application/vnd.openxmlformats-officedocument.themeOverride+xml"/>
  <Override PartName="/ppt/charts/chart128.xml" ContentType="application/vnd.openxmlformats-officedocument.drawingml.chart+xml"/>
  <Override PartName="/ppt/theme/themeOverride128.xml" ContentType="application/vnd.openxmlformats-officedocument.themeOverride+xml"/>
  <Override PartName="/ppt/charts/chart129.xml" ContentType="application/vnd.openxmlformats-officedocument.drawingml.chart+xml"/>
  <Override PartName="/ppt/theme/themeOverride129.xml" ContentType="application/vnd.openxmlformats-officedocument.themeOverride+xml"/>
  <Override PartName="/ppt/charts/chart130.xml" ContentType="application/vnd.openxmlformats-officedocument.drawingml.chart+xml"/>
  <Override PartName="/ppt/theme/themeOverride130.xml" ContentType="application/vnd.openxmlformats-officedocument.themeOverride+xml"/>
  <Override PartName="/ppt/charts/chart131.xml" ContentType="application/vnd.openxmlformats-officedocument.drawingml.chart+xml"/>
  <Override PartName="/ppt/theme/themeOverride131.xml" ContentType="application/vnd.openxmlformats-officedocument.themeOverride+xml"/>
  <Override PartName="/ppt/charts/chart132.xml" ContentType="application/vnd.openxmlformats-officedocument.drawingml.chart+xml"/>
  <Override PartName="/ppt/theme/themeOverride132.xml" ContentType="application/vnd.openxmlformats-officedocument.themeOverride+xml"/>
  <Override PartName="/ppt/charts/chart133.xml" ContentType="application/vnd.openxmlformats-officedocument.drawingml.chart+xml"/>
  <Override PartName="/ppt/theme/themeOverride133.xml" ContentType="application/vnd.openxmlformats-officedocument.themeOverride+xml"/>
  <Override PartName="/ppt/charts/chart134.xml" ContentType="application/vnd.openxmlformats-officedocument.drawingml.chart+xml"/>
  <Override PartName="/ppt/theme/themeOverride134.xml" ContentType="application/vnd.openxmlformats-officedocument.themeOverride+xml"/>
  <Override PartName="/ppt/charts/chart135.xml" ContentType="application/vnd.openxmlformats-officedocument.drawingml.chart+xml"/>
  <Override PartName="/ppt/theme/themeOverride135.xml" ContentType="application/vnd.openxmlformats-officedocument.themeOverride+xml"/>
  <Override PartName="/ppt/charts/chart136.xml" ContentType="application/vnd.openxmlformats-officedocument.drawingml.chart+xml"/>
  <Override PartName="/ppt/theme/themeOverride136.xml" ContentType="application/vnd.openxmlformats-officedocument.themeOverride+xml"/>
  <Override PartName="/ppt/charts/chart137.xml" ContentType="application/vnd.openxmlformats-officedocument.drawingml.chart+xml"/>
  <Override PartName="/ppt/theme/themeOverride137.xml" ContentType="application/vnd.openxmlformats-officedocument.themeOverride+xml"/>
  <Override PartName="/ppt/charts/chart138.xml" ContentType="application/vnd.openxmlformats-officedocument.drawingml.chart+xml"/>
  <Override PartName="/ppt/theme/themeOverride138.xml" ContentType="application/vnd.openxmlformats-officedocument.themeOverride+xml"/>
  <Override PartName="/ppt/charts/chart139.xml" ContentType="application/vnd.openxmlformats-officedocument.drawingml.chart+xml"/>
  <Override PartName="/ppt/theme/themeOverride139.xml" ContentType="application/vnd.openxmlformats-officedocument.themeOverride+xml"/>
  <Override PartName="/ppt/charts/chart140.xml" ContentType="application/vnd.openxmlformats-officedocument.drawingml.chart+xml"/>
  <Override PartName="/ppt/theme/themeOverride140.xml" ContentType="application/vnd.openxmlformats-officedocument.themeOverride+xml"/>
  <Override PartName="/ppt/charts/chart141.xml" ContentType="application/vnd.openxmlformats-officedocument.drawingml.chart+xml"/>
  <Override PartName="/ppt/theme/themeOverride141.xml" ContentType="application/vnd.openxmlformats-officedocument.themeOverride+xml"/>
  <Override PartName="/ppt/charts/chart142.xml" ContentType="application/vnd.openxmlformats-officedocument.drawingml.chart+xml"/>
  <Override PartName="/ppt/theme/themeOverride142.xml" ContentType="application/vnd.openxmlformats-officedocument.themeOverride+xml"/>
  <Override PartName="/ppt/charts/chart143.xml" ContentType="application/vnd.openxmlformats-officedocument.drawingml.chart+xml"/>
  <Override PartName="/ppt/theme/themeOverride143.xml" ContentType="application/vnd.openxmlformats-officedocument.themeOverride+xml"/>
  <Override PartName="/ppt/charts/chart144.xml" ContentType="application/vnd.openxmlformats-officedocument.drawingml.chart+xml"/>
  <Override PartName="/ppt/theme/themeOverride144.xml" ContentType="application/vnd.openxmlformats-officedocument.themeOverride+xml"/>
  <Override PartName="/ppt/charts/chart145.xml" ContentType="application/vnd.openxmlformats-officedocument.drawingml.chart+xml"/>
  <Override PartName="/ppt/theme/themeOverride145.xml" ContentType="application/vnd.openxmlformats-officedocument.themeOverride+xml"/>
  <Override PartName="/ppt/charts/chart146.xml" ContentType="application/vnd.openxmlformats-officedocument.drawingml.chart+xml"/>
  <Override PartName="/ppt/theme/themeOverride146.xml" ContentType="application/vnd.openxmlformats-officedocument.themeOverride+xml"/>
  <Override PartName="/ppt/charts/chart147.xml" ContentType="application/vnd.openxmlformats-officedocument.drawingml.chart+xml"/>
  <Override PartName="/ppt/theme/themeOverride147.xml" ContentType="application/vnd.openxmlformats-officedocument.themeOverride+xml"/>
  <Override PartName="/ppt/charts/chart148.xml" ContentType="application/vnd.openxmlformats-officedocument.drawingml.chart+xml"/>
  <Override PartName="/ppt/theme/themeOverride148.xml" ContentType="application/vnd.openxmlformats-officedocument.themeOverride+xml"/>
  <Override PartName="/ppt/charts/chart149.xml" ContentType="application/vnd.openxmlformats-officedocument.drawingml.chart+xml"/>
  <Override PartName="/ppt/theme/themeOverride149.xml" ContentType="application/vnd.openxmlformats-officedocument.themeOverride+xml"/>
  <Override PartName="/ppt/charts/chart150.xml" ContentType="application/vnd.openxmlformats-officedocument.drawingml.chart+xml"/>
  <Override PartName="/ppt/theme/themeOverride150.xml" ContentType="application/vnd.openxmlformats-officedocument.themeOverride+xml"/>
  <Override PartName="/ppt/charts/chart151.xml" ContentType="application/vnd.openxmlformats-officedocument.drawingml.chart+xml"/>
  <Override PartName="/ppt/theme/themeOverride151.xml" ContentType="application/vnd.openxmlformats-officedocument.themeOverride+xml"/>
  <Override PartName="/ppt/charts/chart152.xml" ContentType="application/vnd.openxmlformats-officedocument.drawingml.chart+xml"/>
  <Override PartName="/ppt/theme/themeOverride152.xml" ContentType="application/vnd.openxmlformats-officedocument.themeOverride+xml"/>
  <Override PartName="/ppt/charts/chart153.xml" ContentType="application/vnd.openxmlformats-officedocument.drawingml.chart+xml"/>
  <Override PartName="/ppt/theme/themeOverride153.xml" ContentType="application/vnd.openxmlformats-officedocument.themeOverride+xml"/>
  <Override PartName="/ppt/charts/chart154.xml" ContentType="application/vnd.openxmlformats-officedocument.drawingml.chart+xml"/>
  <Override PartName="/ppt/theme/themeOverride154.xml" ContentType="application/vnd.openxmlformats-officedocument.themeOverride+xml"/>
  <Override PartName="/ppt/charts/chart155.xml" ContentType="application/vnd.openxmlformats-officedocument.drawingml.chart+xml"/>
  <Override PartName="/ppt/theme/themeOverride155.xml" ContentType="application/vnd.openxmlformats-officedocument.themeOverride+xml"/>
  <Override PartName="/ppt/charts/chart156.xml" ContentType="application/vnd.openxmlformats-officedocument.drawingml.chart+xml"/>
  <Override PartName="/ppt/theme/themeOverride156.xml" ContentType="application/vnd.openxmlformats-officedocument.themeOverride+xml"/>
  <Override PartName="/ppt/charts/chart157.xml" ContentType="application/vnd.openxmlformats-officedocument.drawingml.chart+xml"/>
  <Override PartName="/ppt/theme/themeOverride157.xml" ContentType="application/vnd.openxmlformats-officedocument.themeOverride+xml"/>
  <Override PartName="/ppt/charts/chart158.xml" ContentType="application/vnd.openxmlformats-officedocument.drawingml.chart+xml"/>
  <Override PartName="/ppt/theme/themeOverride158.xml" ContentType="application/vnd.openxmlformats-officedocument.themeOverride+xml"/>
  <Override PartName="/ppt/charts/chart159.xml" ContentType="application/vnd.openxmlformats-officedocument.drawingml.chart+xml"/>
  <Override PartName="/ppt/theme/themeOverride159.xml" ContentType="application/vnd.openxmlformats-officedocument.themeOverride+xml"/>
  <Override PartName="/ppt/charts/chart160.xml" ContentType="application/vnd.openxmlformats-officedocument.drawingml.chart+xml"/>
  <Override PartName="/ppt/theme/themeOverride160.xml" ContentType="application/vnd.openxmlformats-officedocument.themeOverride+xml"/>
  <Override PartName="/ppt/charts/chart161.xml" ContentType="application/vnd.openxmlformats-officedocument.drawingml.chart+xml"/>
  <Override PartName="/ppt/theme/themeOverride161.xml" ContentType="application/vnd.openxmlformats-officedocument.themeOverride+xml"/>
  <Override PartName="/ppt/charts/chart162.xml" ContentType="application/vnd.openxmlformats-officedocument.drawingml.chart+xml"/>
  <Override PartName="/ppt/theme/themeOverride162.xml" ContentType="application/vnd.openxmlformats-officedocument.themeOverride+xml"/>
  <Override PartName="/ppt/charts/chart163.xml" ContentType="application/vnd.openxmlformats-officedocument.drawingml.chart+xml"/>
  <Override PartName="/ppt/theme/themeOverride163.xml" ContentType="application/vnd.openxmlformats-officedocument.themeOverride+xml"/>
  <Override PartName="/ppt/charts/chart164.xml" ContentType="application/vnd.openxmlformats-officedocument.drawingml.chart+xml"/>
  <Override PartName="/ppt/theme/themeOverride164.xml" ContentType="application/vnd.openxmlformats-officedocument.themeOverride+xml"/>
  <Override PartName="/ppt/charts/chart165.xml" ContentType="application/vnd.openxmlformats-officedocument.drawingml.chart+xml"/>
  <Override PartName="/ppt/theme/themeOverride165.xml" ContentType="application/vnd.openxmlformats-officedocument.themeOverride+xml"/>
  <Override PartName="/ppt/charts/chart166.xml" ContentType="application/vnd.openxmlformats-officedocument.drawingml.chart+xml"/>
  <Override PartName="/ppt/theme/themeOverride166.xml" ContentType="application/vnd.openxmlformats-officedocument.themeOverride+xml"/>
  <Override PartName="/ppt/charts/chart167.xml" ContentType="application/vnd.openxmlformats-officedocument.drawingml.chart+xml"/>
  <Override PartName="/ppt/theme/themeOverride167.xml" ContentType="application/vnd.openxmlformats-officedocument.themeOverride+xml"/>
  <Override PartName="/ppt/charts/chart168.xml" ContentType="application/vnd.openxmlformats-officedocument.drawingml.chart+xml"/>
  <Override PartName="/ppt/theme/themeOverride168.xml" ContentType="application/vnd.openxmlformats-officedocument.themeOverride+xml"/>
  <Override PartName="/ppt/charts/chart169.xml" ContentType="application/vnd.openxmlformats-officedocument.drawingml.chart+xml"/>
  <Override PartName="/ppt/theme/themeOverride169.xml" ContentType="application/vnd.openxmlformats-officedocument.themeOverride+xml"/>
  <Override PartName="/ppt/charts/chart170.xml" ContentType="application/vnd.openxmlformats-officedocument.drawingml.chart+xml"/>
  <Override PartName="/ppt/theme/themeOverride170.xml" ContentType="application/vnd.openxmlformats-officedocument.themeOverride+xml"/>
  <Override PartName="/ppt/charts/chart171.xml" ContentType="application/vnd.openxmlformats-officedocument.drawingml.chart+xml"/>
  <Override PartName="/ppt/theme/themeOverride171.xml" ContentType="application/vnd.openxmlformats-officedocument.themeOverride+xml"/>
  <Override PartName="/ppt/charts/chart172.xml" ContentType="application/vnd.openxmlformats-officedocument.drawingml.chart+xml"/>
  <Override PartName="/ppt/theme/themeOverride172.xml" ContentType="application/vnd.openxmlformats-officedocument.themeOverride+xml"/>
  <Override PartName="/ppt/charts/chart173.xml" ContentType="application/vnd.openxmlformats-officedocument.drawingml.chart+xml"/>
  <Override PartName="/ppt/theme/themeOverride173.xml" ContentType="application/vnd.openxmlformats-officedocument.themeOverride+xml"/>
  <Override PartName="/ppt/charts/chart174.xml" ContentType="application/vnd.openxmlformats-officedocument.drawingml.chart+xml"/>
  <Override PartName="/ppt/theme/themeOverride174.xml" ContentType="application/vnd.openxmlformats-officedocument.themeOverride+xml"/>
  <Override PartName="/ppt/charts/chart175.xml" ContentType="application/vnd.openxmlformats-officedocument.drawingml.chart+xml"/>
  <Override PartName="/ppt/theme/themeOverride175.xml" ContentType="application/vnd.openxmlformats-officedocument.themeOverride+xml"/>
  <Override PartName="/ppt/charts/chart176.xml" ContentType="application/vnd.openxmlformats-officedocument.drawingml.chart+xml"/>
  <Override PartName="/ppt/theme/themeOverride176.xml" ContentType="application/vnd.openxmlformats-officedocument.themeOverride+xml"/>
  <Override PartName="/ppt/charts/chart177.xml" ContentType="application/vnd.openxmlformats-officedocument.drawingml.chart+xml"/>
  <Override PartName="/ppt/theme/themeOverride177.xml" ContentType="application/vnd.openxmlformats-officedocument.themeOverride+xml"/>
  <Override PartName="/ppt/charts/chart178.xml" ContentType="application/vnd.openxmlformats-officedocument.drawingml.chart+xml"/>
  <Override PartName="/ppt/theme/themeOverride178.xml" ContentType="application/vnd.openxmlformats-officedocument.themeOverride+xml"/>
  <Override PartName="/ppt/charts/chart179.xml" ContentType="application/vnd.openxmlformats-officedocument.drawingml.chart+xml"/>
  <Override PartName="/ppt/theme/themeOverride179.xml" ContentType="application/vnd.openxmlformats-officedocument.themeOverride+xml"/>
  <Override PartName="/ppt/charts/chart180.xml" ContentType="application/vnd.openxmlformats-officedocument.drawingml.chart+xml"/>
  <Override PartName="/ppt/theme/themeOverride180.xml" ContentType="application/vnd.openxmlformats-officedocument.themeOverride+xml"/>
  <Override PartName="/ppt/charts/chart181.xml" ContentType="application/vnd.openxmlformats-officedocument.drawingml.chart+xml"/>
  <Override PartName="/ppt/theme/themeOverride181.xml" ContentType="application/vnd.openxmlformats-officedocument.themeOverride+xml"/>
  <Override PartName="/ppt/charts/chart182.xml" ContentType="application/vnd.openxmlformats-officedocument.drawingml.chart+xml"/>
  <Override PartName="/ppt/theme/themeOverride182.xml" ContentType="application/vnd.openxmlformats-officedocument.themeOverride+xml"/>
  <Override PartName="/ppt/charts/chart183.xml" ContentType="application/vnd.openxmlformats-officedocument.drawingml.chart+xml"/>
  <Override PartName="/ppt/theme/themeOverride183.xml" ContentType="application/vnd.openxmlformats-officedocument.themeOverride+xml"/>
  <Override PartName="/ppt/charts/chart184.xml" ContentType="application/vnd.openxmlformats-officedocument.drawingml.chart+xml"/>
  <Override PartName="/ppt/theme/themeOverride184.xml" ContentType="application/vnd.openxmlformats-officedocument.themeOverride+xml"/>
  <Override PartName="/ppt/charts/chart185.xml" ContentType="application/vnd.openxmlformats-officedocument.drawingml.chart+xml"/>
  <Override PartName="/ppt/theme/themeOverride185.xml" ContentType="application/vnd.openxmlformats-officedocument.themeOverride+xml"/>
  <Override PartName="/ppt/charts/chart186.xml" ContentType="application/vnd.openxmlformats-officedocument.drawingml.chart+xml"/>
  <Override PartName="/ppt/theme/themeOverride186.xml" ContentType="application/vnd.openxmlformats-officedocument.themeOverride+xml"/>
  <Override PartName="/ppt/charts/chart187.xml" ContentType="application/vnd.openxmlformats-officedocument.drawingml.chart+xml"/>
  <Override PartName="/ppt/theme/themeOverride187.xml" ContentType="application/vnd.openxmlformats-officedocument.themeOverride+xml"/>
  <Override PartName="/ppt/charts/chart188.xml" ContentType="application/vnd.openxmlformats-officedocument.drawingml.chart+xml"/>
  <Override PartName="/ppt/theme/themeOverride188.xml" ContentType="application/vnd.openxmlformats-officedocument.themeOverride+xml"/>
  <Override PartName="/ppt/charts/chart189.xml" ContentType="application/vnd.openxmlformats-officedocument.drawingml.chart+xml"/>
  <Override PartName="/ppt/theme/themeOverride189.xml" ContentType="application/vnd.openxmlformats-officedocument.themeOverride+xml"/>
  <Override PartName="/ppt/charts/chart190.xml" ContentType="application/vnd.openxmlformats-officedocument.drawingml.chart+xml"/>
  <Override PartName="/ppt/theme/themeOverride190.xml" ContentType="application/vnd.openxmlformats-officedocument.themeOverride+xml"/>
  <Override PartName="/ppt/charts/chart191.xml" ContentType="application/vnd.openxmlformats-officedocument.drawingml.chart+xml"/>
  <Override PartName="/ppt/theme/themeOverride191.xml" ContentType="application/vnd.openxmlformats-officedocument.themeOverride+xml"/>
  <Override PartName="/ppt/charts/chart192.xml" ContentType="application/vnd.openxmlformats-officedocument.drawingml.chart+xml"/>
  <Override PartName="/ppt/theme/themeOverride192.xml" ContentType="application/vnd.openxmlformats-officedocument.themeOverride+xml"/>
  <Override PartName="/ppt/charts/chart193.xml" ContentType="application/vnd.openxmlformats-officedocument.drawingml.chart+xml"/>
  <Override PartName="/ppt/theme/themeOverride193.xml" ContentType="application/vnd.openxmlformats-officedocument.themeOverride+xml"/>
  <Override PartName="/ppt/charts/chart194.xml" ContentType="application/vnd.openxmlformats-officedocument.drawingml.chart+xml"/>
  <Override PartName="/ppt/theme/themeOverride194.xml" ContentType="application/vnd.openxmlformats-officedocument.themeOverride+xml"/>
  <Override PartName="/ppt/charts/chart195.xml" ContentType="application/vnd.openxmlformats-officedocument.drawingml.chart+xml"/>
  <Override PartName="/ppt/theme/themeOverride195.xml" ContentType="application/vnd.openxmlformats-officedocument.themeOverride+xml"/>
  <Override PartName="/ppt/charts/chart196.xml" ContentType="application/vnd.openxmlformats-officedocument.drawingml.chart+xml"/>
  <Override PartName="/ppt/theme/themeOverride196.xml" ContentType="application/vnd.openxmlformats-officedocument.themeOverride+xml"/>
  <Override PartName="/ppt/charts/chart197.xml" ContentType="application/vnd.openxmlformats-officedocument.drawingml.chart+xml"/>
  <Override PartName="/ppt/theme/themeOverride197.xml" ContentType="application/vnd.openxmlformats-officedocument.themeOverride+xml"/>
  <Override PartName="/ppt/charts/chart198.xml" ContentType="application/vnd.openxmlformats-officedocument.drawingml.chart+xml"/>
  <Override PartName="/ppt/theme/themeOverride198.xml" ContentType="application/vnd.openxmlformats-officedocument.themeOverride+xml"/>
  <Override PartName="/ppt/charts/chart199.xml" ContentType="application/vnd.openxmlformats-officedocument.drawingml.chart+xml"/>
  <Override PartName="/ppt/theme/themeOverride199.xml" ContentType="application/vnd.openxmlformats-officedocument.themeOverride+xml"/>
  <Override PartName="/ppt/charts/chart200.xml" ContentType="application/vnd.openxmlformats-officedocument.drawingml.chart+xml"/>
  <Override PartName="/ppt/theme/themeOverride200.xml" ContentType="application/vnd.openxmlformats-officedocument.themeOverride+xml"/>
  <Override PartName="/ppt/charts/chart201.xml" ContentType="application/vnd.openxmlformats-officedocument.drawingml.chart+xml"/>
  <Override PartName="/ppt/theme/themeOverride201.xml" ContentType="application/vnd.openxmlformats-officedocument.themeOverride+xml"/>
  <Override PartName="/ppt/charts/chart202.xml" ContentType="application/vnd.openxmlformats-officedocument.drawingml.chart+xml"/>
  <Override PartName="/ppt/theme/themeOverride202.xml" ContentType="application/vnd.openxmlformats-officedocument.themeOverride+xml"/>
  <Override PartName="/ppt/charts/chart203.xml" ContentType="application/vnd.openxmlformats-officedocument.drawingml.chart+xml"/>
  <Override PartName="/ppt/theme/themeOverride203.xml" ContentType="application/vnd.openxmlformats-officedocument.themeOverride+xml"/>
  <Override PartName="/ppt/charts/chart204.xml" ContentType="application/vnd.openxmlformats-officedocument.drawingml.chart+xml"/>
  <Override PartName="/ppt/theme/themeOverride204.xml" ContentType="application/vnd.openxmlformats-officedocument.themeOverride+xml"/>
  <Override PartName="/ppt/charts/chart205.xml" ContentType="application/vnd.openxmlformats-officedocument.drawingml.chart+xml"/>
  <Override PartName="/ppt/theme/themeOverride205.xml" ContentType="application/vnd.openxmlformats-officedocument.themeOverride+xml"/>
  <Override PartName="/ppt/charts/chart206.xml" ContentType="application/vnd.openxmlformats-officedocument.drawingml.chart+xml"/>
  <Override PartName="/ppt/theme/themeOverride206.xml" ContentType="application/vnd.openxmlformats-officedocument.themeOverride+xml"/>
  <Override PartName="/ppt/charts/chart207.xml" ContentType="application/vnd.openxmlformats-officedocument.drawingml.chart+xml"/>
  <Override PartName="/ppt/theme/themeOverride207.xml" ContentType="application/vnd.openxmlformats-officedocument.themeOverride+xml"/>
  <Override PartName="/ppt/charts/chart208.xml" ContentType="application/vnd.openxmlformats-officedocument.drawingml.chart+xml"/>
  <Override PartName="/ppt/theme/themeOverride208.xml" ContentType="application/vnd.openxmlformats-officedocument.themeOverride+xml"/>
  <Override PartName="/ppt/charts/chart209.xml" ContentType="application/vnd.openxmlformats-officedocument.drawingml.chart+xml"/>
  <Override PartName="/ppt/theme/themeOverride209.xml" ContentType="application/vnd.openxmlformats-officedocument.themeOverride+xml"/>
  <Override PartName="/ppt/charts/chart210.xml" ContentType="application/vnd.openxmlformats-officedocument.drawingml.chart+xml"/>
  <Override PartName="/ppt/theme/themeOverride210.xml" ContentType="application/vnd.openxmlformats-officedocument.themeOverride+xml"/>
  <Override PartName="/ppt/charts/chart211.xml" ContentType="application/vnd.openxmlformats-officedocument.drawingml.chart+xml"/>
  <Override PartName="/ppt/theme/themeOverride211.xml" ContentType="application/vnd.openxmlformats-officedocument.themeOverride+xml"/>
  <Override PartName="/ppt/charts/chart212.xml" ContentType="application/vnd.openxmlformats-officedocument.drawingml.chart+xml"/>
  <Override PartName="/ppt/theme/themeOverride212.xml" ContentType="application/vnd.openxmlformats-officedocument.themeOverride+xml"/>
  <Override PartName="/ppt/charts/chart213.xml" ContentType="application/vnd.openxmlformats-officedocument.drawingml.chart+xml"/>
  <Override PartName="/ppt/theme/themeOverride213.xml" ContentType="application/vnd.openxmlformats-officedocument.themeOverride+xml"/>
  <Override PartName="/ppt/charts/chart214.xml" ContentType="application/vnd.openxmlformats-officedocument.drawingml.chart+xml"/>
  <Override PartName="/ppt/theme/themeOverride214.xml" ContentType="application/vnd.openxmlformats-officedocument.themeOverride+xml"/>
  <Override PartName="/ppt/charts/chart215.xml" ContentType="application/vnd.openxmlformats-officedocument.drawingml.chart+xml"/>
  <Override PartName="/ppt/theme/themeOverride21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2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2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2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2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2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2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3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3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3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3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charts/chart237.xml" ContentType="application/vnd.openxmlformats-officedocument.drawingml.chart+xml"/>
  <Override PartName="/ppt/charts/chart23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3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4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4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4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4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4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4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5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5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5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5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54.xml" ContentType="application/vnd.openxmlformats-officedocument.drawingml.chart+xml"/>
  <Override PartName="/ppt/charts/chart255.xml" ContentType="application/vnd.openxmlformats-officedocument.drawingml.chart+xml"/>
  <Override PartName="/ppt/charts/chart256.xml" ContentType="application/vnd.openxmlformats-officedocument.drawingml.chart+xml"/>
  <Override PartName="/ppt/charts/chart25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25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1434" r:id="rId2"/>
    <p:sldId id="1452" r:id="rId3"/>
    <p:sldId id="1435" r:id="rId4"/>
    <p:sldId id="1453" r:id="rId5"/>
    <p:sldId id="1444" r:id="rId6"/>
    <p:sldId id="1445" r:id="rId7"/>
    <p:sldId id="1437" r:id="rId8"/>
    <p:sldId id="1440" r:id="rId9"/>
    <p:sldId id="1439" r:id="rId10"/>
    <p:sldId id="1446" r:id="rId11"/>
    <p:sldId id="1447" r:id="rId12"/>
    <p:sldId id="1448" r:id="rId13"/>
    <p:sldId id="1449" r:id="rId14"/>
    <p:sldId id="1450" r:id="rId15"/>
    <p:sldId id="260" r:id="rId16"/>
    <p:sldId id="259" r:id="rId17"/>
    <p:sldId id="1451" r:id="rId18"/>
    <p:sldId id="262" r:id="rId19"/>
    <p:sldId id="263" r:id="rId20"/>
    <p:sldId id="264" r:id="rId21"/>
    <p:sldId id="265" r:id="rId22"/>
    <p:sldId id="266" r:id="rId23"/>
    <p:sldId id="273" r:id="rId24"/>
    <p:sldId id="274" r:id="rId25"/>
    <p:sldId id="267" r:id="rId26"/>
    <p:sldId id="268" r:id="rId27"/>
    <p:sldId id="269" r:id="rId28"/>
    <p:sldId id="270" r:id="rId29"/>
    <p:sldId id="271" r:id="rId30"/>
    <p:sldId id="272" r:id="rId31"/>
    <p:sldId id="275" r:id="rId32"/>
    <p:sldId id="276" r:id="rId33"/>
    <p:sldId id="279" r:id="rId34"/>
    <p:sldId id="280" r:id="rId35"/>
    <p:sldId id="277" r:id="rId36"/>
    <p:sldId id="278" r:id="rId37"/>
    <p:sldId id="281" r:id="rId38"/>
    <p:sldId id="282" r:id="rId39"/>
    <p:sldId id="285" r:id="rId40"/>
    <p:sldId id="286" r:id="rId41"/>
    <p:sldId id="283" r:id="rId42"/>
    <p:sldId id="284" r:id="rId43"/>
    <p:sldId id="287" r:id="rId44"/>
    <p:sldId id="288" r:id="rId45"/>
    <p:sldId id="289" r:id="rId46"/>
    <p:sldId id="290" r:id="rId47"/>
    <p:sldId id="256" r:id="rId48"/>
    <p:sldId id="261" r:id="rId49"/>
    <p:sldId id="330" r:id="rId50"/>
    <p:sldId id="1168" r:id="rId51"/>
    <p:sldId id="1393" r:id="rId52"/>
    <p:sldId id="1394" r:id="rId53"/>
    <p:sldId id="1382" r:id="rId54"/>
    <p:sldId id="1395" r:id="rId55"/>
    <p:sldId id="1396" r:id="rId56"/>
    <p:sldId id="1397" r:id="rId57"/>
    <p:sldId id="1398" r:id="rId58"/>
    <p:sldId id="1399" r:id="rId59"/>
    <p:sldId id="1400" r:id="rId60"/>
    <p:sldId id="1401" r:id="rId61"/>
    <p:sldId id="1402" r:id="rId62"/>
    <p:sldId id="1403" r:id="rId63"/>
    <p:sldId id="1404" r:id="rId64"/>
    <p:sldId id="1405" r:id="rId65"/>
    <p:sldId id="1406" r:id="rId66"/>
    <p:sldId id="1407" r:id="rId67"/>
    <p:sldId id="1408" r:id="rId68"/>
    <p:sldId id="1409" r:id="rId69"/>
    <p:sldId id="1410" r:id="rId70"/>
    <p:sldId id="1411" r:id="rId71"/>
    <p:sldId id="1412" r:id="rId72"/>
    <p:sldId id="1413" r:id="rId73"/>
    <p:sldId id="1414" r:id="rId74"/>
    <p:sldId id="1415" r:id="rId75"/>
    <p:sldId id="1416" r:id="rId76"/>
    <p:sldId id="1417" r:id="rId77"/>
    <p:sldId id="1418" r:id="rId78"/>
    <p:sldId id="1419" r:id="rId79"/>
    <p:sldId id="1420" r:id="rId80"/>
    <p:sldId id="1421" r:id="rId81"/>
    <p:sldId id="1422" r:id="rId82"/>
    <p:sldId id="1423" r:id="rId83"/>
    <p:sldId id="1424" r:id="rId84"/>
    <p:sldId id="1425" r:id="rId85"/>
    <p:sldId id="1426" r:id="rId86"/>
    <p:sldId id="1428" r:id="rId87"/>
    <p:sldId id="1429" r:id="rId88"/>
    <p:sldId id="1430" r:id="rId89"/>
    <p:sldId id="1431" r:id="rId90"/>
    <p:sldId id="1432" r:id="rId9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3E6B0E5-8548-4EAF-999D-A6BFF780F5E7}">
          <p14:sldIdLst>
            <p14:sldId id="1434"/>
          </p14:sldIdLst>
        </p14:section>
        <p14:section name="Sekcja podsumowania" id="{3D755A03-7DAF-4FB5-A2BF-A848913CD7E7}">
          <p14:sldIdLst>
            <p14:sldId id="1452"/>
          </p14:sldIdLst>
        </p14:section>
        <p14:section name="Wstęp" id="{B0E5956E-BF36-46AC-9127-272E64F5FC80}">
          <p14:sldIdLst>
            <p14:sldId id="1435"/>
          </p14:sldIdLst>
        </p14:section>
        <p14:section name="Wnioski" id="{13AAFB5E-753A-49C9-959C-EE114DA558D9}">
          <p14:sldIdLst>
            <p14:sldId id="1453"/>
            <p14:sldId id="1444"/>
            <p14:sldId id="1445"/>
            <p14:sldId id="1437"/>
            <p14:sldId id="1440"/>
            <p14:sldId id="1439"/>
          </p14:sldIdLst>
        </p14:section>
        <p14:section name="    Polski Bon Turystyczny — dane ogólnopolskie" id="{2AF83A03-E5AE-4B78-AF57-A6B7A9D8E230}">
          <p14:sldIdLst>
            <p14:sldId id="1446"/>
            <p14:sldId id="1447"/>
            <p14:sldId id="1448"/>
            <p14:sldId id="1449"/>
          </p14:sldIdLst>
        </p14:section>
        <p14:section name="    Polski Bon Turystyczny — analiza danych z województw" id="{3716EE2E-8B9D-44D2-8169-F7DFBCA6B2B8}">
          <p14:sldIdLst>
            <p14:sldId id="1450"/>
            <p14:sldId id="260"/>
            <p14:sldId id="259"/>
            <p14:sldId id="1451"/>
            <p14:sldId id="262"/>
            <p14:sldId id="263"/>
            <p14:sldId id="264"/>
            <p14:sldId id="265"/>
            <p14:sldId id="266"/>
            <p14:sldId id="273"/>
            <p14:sldId id="274"/>
            <p14:sldId id="267"/>
            <p14:sldId id="268"/>
            <p14:sldId id="269"/>
            <p14:sldId id="270"/>
            <p14:sldId id="271"/>
            <p14:sldId id="272"/>
            <p14:sldId id="275"/>
            <p14:sldId id="276"/>
            <p14:sldId id="279"/>
            <p14:sldId id="280"/>
            <p14:sldId id="277"/>
            <p14:sldId id="278"/>
            <p14:sldId id="281"/>
            <p14:sldId id="282"/>
            <p14:sldId id="285"/>
            <p14:sldId id="286"/>
            <p14:sldId id="283"/>
            <p14:sldId id="284"/>
            <p14:sldId id="287"/>
            <p14:sldId id="288"/>
            <p14:sldId id="289"/>
            <p14:sldId id="290"/>
          </p14:sldIdLst>
        </p14:section>
        <p14:section name="    Polski Bon Turystyczny — firmy" id="{A3B9FF21-6508-4CD4-BB81-5EBFA1A0AABD}">
          <p14:sldIdLst>
            <p14:sldId id="256"/>
            <p14:sldId id="261"/>
            <p14:sldId id="330"/>
            <p14:sldId id="1168"/>
            <p14:sldId id="1393"/>
            <p14:sldId id="1394"/>
            <p14:sldId id="1382"/>
            <p14:sldId id="1395"/>
            <p14:sldId id="1396"/>
            <p14:sldId id="1397"/>
            <p14:sldId id="1398"/>
            <p14:sldId id="1399"/>
            <p14:sldId id="1400"/>
            <p14:sldId id="1401"/>
            <p14:sldId id="1402"/>
            <p14:sldId id="1403"/>
            <p14:sldId id="1404"/>
            <p14:sldId id="1405"/>
            <p14:sldId id="1406"/>
            <p14:sldId id="1407"/>
          </p14:sldIdLst>
        </p14:section>
        <p14:section name="    Polski Bon Turystyczny" id="{5DC66CBD-C71B-4697-BA1C-FA49B0B4BFF6}">
          <p14:sldIdLst>
            <p14:sldId id="1408"/>
            <p14:sldId id="1409"/>
            <p14:sldId id="1410"/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</p14:sldIdLst>
        </p14:section>
        <p14:section name="    Polski Bon Turystyczny" id="{AE185729-E6E4-44F0-B00C-46BB7F1CA1ED}">
          <p14:sldIdLst>
            <p14:sldId id="1428"/>
            <p14:sldId id="1429"/>
            <p14:sldId id="1430"/>
            <p14:sldId id="1431"/>
            <p14:sldId id="1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er Wysocki" initials="AW" lastIdx="1" clrIdx="0">
    <p:extLst>
      <p:ext uri="{19B8F6BF-5375-455C-9EA6-DF929625EA0E}">
        <p15:presenceInfo xmlns:p15="http://schemas.microsoft.com/office/powerpoint/2012/main" userId="S::Aleksander.Wysocki@panelariadna.onmicrosoft.com::69980faa-5f9f-4ee1-bdff-bf86b5e45b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43B"/>
    <a:srgbClr val="7F7F7F"/>
    <a:srgbClr val="D90000"/>
    <a:srgbClr val="DDDCD4"/>
    <a:srgbClr val="006FC9"/>
    <a:srgbClr val="EE0000"/>
    <a:srgbClr val="0070C0"/>
    <a:srgbClr val="FE0000"/>
    <a:srgbClr val="FFC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65507" autoAdjust="0"/>
  </p:normalViewPr>
  <p:slideViewPr>
    <p:cSldViewPr snapToGrid="0">
      <p:cViewPr varScale="1">
        <p:scale>
          <a:sx n="85" d="100"/>
          <a:sy n="85" d="100"/>
        </p:scale>
        <p:origin x="3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.xlsx"/><Relationship Id="rId1" Type="http://schemas.openxmlformats.org/officeDocument/2006/relationships/themeOverride" Target="../theme/themeOverride100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0.xlsx"/><Relationship Id="rId1" Type="http://schemas.openxmlformats.org/officeDocument/2006/relationships/themeOverride" Target="../theme/themeOverride101.xml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.xlsx"/><Relationship Id="rId1" Type="http://schemas.openxmlformats.org/officeDocument/2006/relationships/themeOverride" Target="../theme/themeOverride102.xml"/></Relationships>
</file>

<file path=ppt/charts/_rels/chart10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2.xlsx"/><Relationship Id="rId1" Type="http://schemas.openxmlformats.org/officeDocument/2006/relationships/themeOverride" Target="../theme/themeOverride103.xml"/></Relationships>
</file>

<file path=ppt/charts/_rels/chart10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3.xlsx"/><Relationship Id="rId1" Type="http://schemas.openxmlformats.org/officeDocument/2006/relationships/themeOverride" Target="../theme/themeOverride104.xml"/></Relationships>
</file>

<file path=ppt/charts/_rels/chart10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4.xlsx"/><Relationship Id="rId1" Type="http://schemas.openxmlformats.org/officeDocument/2006/relationships/themeOverride" Target="../theme/themeOverride105.xml"/></Relationships>
</file>

<file path=ppt/charts/_rels/chart10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5.xlsx"/><Relationship Id="rId1" Type="http://schemas.openxmlformats.org/officeDocument/2006/relationships/themeOverride" Target="../theme/themeOverride106.xml"/></Relationships>
</file>

<file path=ppt/charts/_rels/chart10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6.xlsx"/><Relationship Id="rId1" Type="http://schemas.openxmlformats.org/officeDocument/2006/relationships/themeOverride" Target="../theme/themeOverride107.xml"/></Relationships>
</file>

<file path=ppt/charts/_rels/chart10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7.xlsx"/><Relationship Id="rId1" Type="http://schemas.openxmlformats.org/officeDocument/2006/relationships/themeOverride" Target="../theme/themeOverride108.xml"/></Relationships>
</file>

<file path=ppt/charts/_rels/chart10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8.xlsx"/><Relationship Id="rId1" Type="http://schemas.openxmlformats.org/officeDocument/2006/relationships/themeOverride" Target="../theme/themeOverride10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9.xlsx"/><Relationship Id="rId1" Type="http://schemas.openxmlformats.org/officeDocument/2006/relationships/themeOverride" Target="../theme/themeOverride110.xml"/></Relationships>
</file>

<file path=ppt/charts/_rels/chart1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0.xlsx"/><Relationship Id="rId1" Type="http://schemas.openxmlformats.org/officeDocument/2006/relationships/themeOverride" Target="../theme/themeOverride111.xml"/></Relationships>
</file>

<file path=ppt/charts/_rels/chart1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.xlsx"/><Relationship Id="rId1" Type="http://schemas.openxmlformats.org/officeDocument/2006/relationships/themeOverride" Target="../theme/themeOverride112.xml"/></Relationships>
</file>

<file path=ppt/charts/_rels/chart1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2.xlsx"/><Relationship Id="rId1" Type="http://schemas.openxmlformats.org/officeDocument/2006/relationships/themeOverride" Target="../theme/themeOverride113.xml"/></Relationships>
</file>

<file path=ppt/charts/_rels/chart1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3.xlsx"/><Relationship Id="rId1" Type="http://schemas.openxmlformats.org/officeDocument/2006/relationships/themeOverride" Target="../theme/themeOverride114.xml"/></Relationships>
</file>

<file path=ppt/charts/_rels/chart1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4.xlsx"/><Relationship Id="rId1" Type="http://schemas.openxmlformats.org/officeDocument/2006/relationships/themeOverride" Target="../theme/themeOverride115.xml"/></Relationships>
</file>

<file path=ppt/charts/_rels/chart1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5.xlsx"/><Relationship Id="rId1" Type="http://schemas.openxmlformats.org/officeDocument/2006/relationships/themeOverride" Target="../theme/themeOverride116.xml"/></Relationships>
</file>

<file path=ppt/charts/_rels/chart1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6.xlsx"/><Relationship Id="rId1" Type="http://schemas.openxmlformats.org/officeDocument/2006/relationships/themeOverride" Target="../theme/themeOverride117.xml"/></Relationships>
</file>

<file path=ppt/charts/_rels/chart1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7.xlsx"/><Relationship Id="rId1" Type="http://schemas.openxmlformats.org/officeDocument/2006/relationships/themeOverride" Target="../theme/themeOverride118.xml"/></Relationships>
</file>

<file path=ppt/charts/_rels/chart1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8.xlsx"/><Relationship Id="rId1" Type="http://schemas.openxmlformats.org/officeDocument/2006/relationships/themeOverride" Target="../theme/themeOverride11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9.xlsx"/><Relationship Id="rId1" Type="http://schemas.openxmlformats.org/officeDocument/2006/relationships/themeOverride" Target="../theme/themeOverride120.xml"/></Relationships>
</file>

<file path=ppt/charts/_rels/chart1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0.xlsx"/><Relationship Id="rId1" Type="http://schemas.openxmlformats.org/officeDocument/2006/relationships/themeOverride" Target="../theme/themeOverride121.xml"/></Relationships>
</file>

<file path=ppt/charts/_rels/chart1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.xlsx"/><Relationship Id="rId1" Type="http://schemas.openxmlformats.org/officeDocument/2006/relationships/themeOverride" Target="../theme/themeOverride122.xml"/></Relationships>
</file>

<file path=ppt/charts/_rels/chart1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2.xlsx"/><Relationship Id="rId1" Type="http://schemas.openxmlformats.org/officeDocument/2006/relationships/themeOverride" Target="../theme/themeOverride123.xml"/></Relationships>
</file>

<file path=ppt/charts/_rels/chart1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3.xlsx"/><Relationship Id="rId1" Type="http://schemas.openxmlformats.org/officeDocument/2006/relationships/themeOverride" Target="../theme/themeOverride124.xml"/></Relationships>
</file>

<file path=ppt/charts/_rels/chart1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4.xlsx"/><Relationship Id="rId1" Type="http://schemas.openxmlformats.org/officeDocument/2006/relationships/themeOverride" Target="../theme/themeOverride125.xml"/></Relationships>
</file>

<file path=ppt/charts/_rels/chart1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5.xlsx"/><Relationship Id="rId1" Type="http://schemas.openxmlformats.org/officeDocument/2006/relationships/themeOverride" Target="../theme/themeOverride126.xml"/></Relationships>
</file>

<file path=ppt/charts/_rels/chart1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6.xlsx"/><Relationship Id="rId1" Type="http://schemas.openxmlformats.org/officeDocument/2006/relationships/themeOverride" Target="../theme/themeOverride127.xml"/></Relationships>
</file>

<file path=ppt/charts/_rels/chart1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7.xlsx"/><Relationship Id="rId1" Type="http://schemas.openxmlformats.org/officeDocument/2006/relationships/themeOverride" Target="../theme/themeOverride128.xml"/></Relationships>
</file>

<file path=ppt/charts/_rels/chart1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8.xlsx"/><Relationship Id="rId1" Type="http://schemas.openxmlformats.org/officeDocument/2006/relationships/themeOverride" Target="../theme/themeOverride12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9.xlsx"/><Relationship Id="rId1" Type="http://schemas.openxmlformats.org/officeDocument/2006/relationships/themeOverride" Target="../theme/themeOverride130.xml"/></Relationships>
</file>

<file path=ppt/charts/_rels/chart1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0.xlsx"/><Relationship Id="rId1" Type="http://schemas.openxmlformats.org/officeDocument/2006/relationships/themeOverride" Target="../theme/themeOverride131.xml"/></Relationships>
</file>

<file path=ppt/charts/_rels/chart1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.xlsx"/><Relationship Id="rId1" Type="http://schemas.openxmlformats.org/officeDocument/2006/relationships/themeOverride" Target="../theme/themeOverride132.xml"/></Relationships>
</file>

<file path=ppt/charts/_rels/chart1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2.xlsx"/><Relationship Id="rId1" Type="http://schemas.openxmlformats.org/officeDocument/2006/relationships/themeOverride" Target="../theme/themeOverride133.xml"/></Relationships>
</file>

<file path=ppt/charts/_rels/chart1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3.xlsx"/><Relationship Id="rId1" Type="http://schemas.openxmlformats.org/officeDocument/2006/relationships/themeOverride" Target="../theme/themeOverride134.xml"/></Relationships>
</file>

<file path=ppt/charts/_rels/chart1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4.xlsx"/><Relationship Id="rId1" Type="http://schemas.openxmlformats.org/officeDocument/2006/relationships/themeOverride" Target="../theme/themeOverride135.xml"/></Relationships>
</file>

<file path=ppt/charts/_rels/chart1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5.xlsx"/><Relationship Id="rId1" Type="http://schemas.openxmlformats.org/officeDocument/2006/relationships/themeOverride" Target="../theme/themeOverride136.xml"/></Relationships>
</file>

<file path=ppt/charts/_rels/chart1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6.xlsx"/><Relationship Id="rId1" Type="http://schemas.openxmlformats.org/officeDocument/2006/relationships/themeOverride" Target="../theme/themeOverride137.xml"/></Relationships>
</file>

<file path=ppt/charts/_rels/chart1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7.xlsx"/><Relationship Id="rId1" Type="http://schemas.openxmlformats.org/officeDocument/2006/relationships/themeOverride" Target="../theme/themeOverride138.xml"/></Relationships>
</file>

<file path=ppt/charts/_rels/chart1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8.xlsx"/><Relationship Id="rId1" Type="http://schemas.openxmlformats.org/officeDocument/2006/relationships/themeOverride" Target="../theme/themeOverride13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9.xlsx"/><Relationship Id="rId1" Type="http://schemas.openxmlformats.org/officeDocument/2006/relationships/themeOverride" Target="../theme/themeOverride140.xml"/></Relationships>
</file>

<file path=ppt/charts/_rels/chart1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0.xlsx"/><Relationship Id="rId1" Type="http://schemas.openxmlformats.org/officeDocument/2006/relationships/themeOverride" Target="../theme/themeOverride141.xml"/></Relationships>
</file>

<file path=ppt/charts/_rels/chart1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1.xlsx"/><Relationship Id="rId1" Type="http://schemas.openxmlformats.org/officeDocument/2006/relationships/themeOverride" Target="../theme/themeOverride142.xml"/></Relationships>
</file>

<file path=ppt/charts/_rels/chart1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2.xlsx"/><Relationship Id="rId1" Type="http://schemas.openxmlformats.org/officeDocument/2006/relationships/themeOverride" Target="../theme/themeOverride143.xml"/></Relationships>
</file>

<file path=ppt/charts/_rels/chart1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3.xlsx"/><Relationship Id="rId1" Type="http://schemas.openxmlformats.org/officeDocument/2006/relationships/themeOverride" Target="../theme/themeOverride144.xml"/></Relationships>
</file>

<file path=ppt/charts/_rels/chart1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4.xlsx"/><Relationship Id="rId1" Type="http://schemas.openxmlformats.org/officeDocument/2006/relationships/themeOverride" Target="../theme/themeOverride145.xml"/></Relationships>
</file>

<file path=ppt/charts/_rels/chart1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5.xlsx"/><Relationship Id="rId1" Type="http://schemas.openxmlformats.org/officeDocument/2006/relationships/themeOverride" Target="../theme/themeOverride146.xml"/></Relationships>
</file>

<file path=ppt/charts/_rels/chart1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6.xlsx"/><Relationship Id="rId1" Type="http://schemas.openxmlformats.org/officeDocument/2006/relationships/themeOverride" Target="../theme/themeOverride147.xml"/></Relationships>
</file>

<file path=ppt/charts/_rels/chart1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7.xlsx"/><Relationship Id="rId1" Type="http://schemas.openxmlformats.org/officeDocument/2006/relationships/themeOverride" Target="../theme/themeOverride148.xml"/></Relationships>
</file>

<file path=ppt/charts/_rels/chart1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8.xlsx"/><Relationship Id="rId1" Type="http://schemas.openxmlformats.org/officeDocument/2006/relationships/themeOverride" Target="../theme/themeOverride14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9.xlsx"/><Relationship Id="rId1" Type="http://schemas.openxmlformats.org/officeDocument/2006/relationships/themeOverride" Target="../theme/themeOverride150.xml"/></Relationships>
</file>

<file path=ppt/charts/_rels/chart1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0.xlsx"/><Relationship Id="rId1" Type="http://schemas.openxmlformats.org/officeDocument/2006/relationships/themeOverride" Target="../theme/themeOverride151.xml"/></Relationships>
</file>

<file path=ppt/charts/_rels/chart1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.xlsx"/><Relationship Id="rId1" Type="http://schemas.openxmlformats.org/officeDocument/2006/relationships/themeOverride" Target="../theme/themeOverride152.xml"/></Relationships>
</file>

<file path=ppt/charts/_rels/chart1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2.xlsx"/><Relationship Id="rId1" Type="http://schemas.openxmlformats.org/officeDocument/2006/relationships/themeOverride" Target="../theme/themeOverride153.xml"/></Relationships>
</file>

<file path=ppt/charts/_rels/chart1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3.xlsx"/><Relationship Id="rId1" Type="http://schemas.openxmlformats.org/officeDocument/2006/relationships/themeOverride" Target="../theme/themeOverride154.xml"/></Relationships>
</file>

<file path=ppt/charts/_rels/chart1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4.xlsx"/><Relationship Id="rId1" Type="http://schemas.openxmlformats.org/officeDocument/2006/relationships/themeOverride" Target="../theme/themeOverride155.xml"/></Relationships>
</file>

<file path=ppt/charts/_rels/chart1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5.xlsx"/><Relationship Id="rId1" Type="http://schemas.openxmlformats.org/officeDocument/2006/relationships/themeOverride" Target="../theme/themeOverride156.xml"/></Relationships>
</file>

<file path=ppt/charts/_rels/chart1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6.xlsx"/><Relationship Id="rId1" Type="http://schemas.openxmlformats.org/officeDocument/2006/relationships/themeOverride" Target="../theme/themeOverride157.xml"/></Relationships>
</file>

<file path=ppt/charts/_rels/chart1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7.xlsx"/><Relationship Id="rId1" Type="http://schemas.openxmlformats.org/officeDocument/2006/relationships/themeOverride" Target="../theme/themeOverride158.xml"/></Relationships>
</file>

<file path=ppt/charts/_rels/chart1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8.xlsx"/><Relationship Id="rId1" Type="http://schemas.openxmlformats.org/officeDocument/2006/relationships/themeOverride" Target="../theme/themeOverride15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9.xlsx"/><Relationship Id="rId1" Type="http://schemas.openxmlformats.org/officeDocument/2006/relationships/themeOverride" Target="../theme/themeOverride160.xml"/></Relationships>
</file>

<file path=ppt/charts/_rels/chart1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0.xlsx"/><Relationship Id="rId1" Type="http://schemas.openxmlformats.org/officeDocument/2006/relationships/themeOverride" Target="../theme/themeOverride161.xml"/></Relationships>
</file>

<file path=ppt/charts/_rels/chart1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1.xlsx"/><Relationship Id="rId1" Type="http://schemas.openxmlformats.org/officeDocument/2006/relationships/themeOverride" Target="../theme/themeOverride162.xml"/></Relationships>
</file>

<file path=ppt/charts/_rels/chart1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2.xlsx"/><Relationship Id="rId1" Type="http://schemas.openxmlformats.org/officeDocument/2006/relationships/themeOverride" Target="../theme/themeOverride163.xml"/></Relationships>
</file>

<file path=ppt/charts/_rels/chart1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3.xlsx"/><Relationship Id="rId1" Type="http://schemas.openxmlformats.org/officeDocument/2006/relationships/themeOverride" Target="../theme/themeOverride164.xml"/></Relationships>
</file>

<file path=ppt/charts/_rels/chart1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4.xlsx"/><Relationship Id="rId1" Type="http://schemas.openxmlformats.org/officeDocument/2006/relationships/themeOverride" Target="../theme/themeOverride165.xml"/></Relationships>
</file>

<file path=ppt/charts/_rels/chart1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5.xlsx"/><Relationship Id="rId1" Type="http://schemas.openxmlformats.org/officeDocument/2006/relationships/themeOverride" Target="../theme/themeOverride166.xml"/></Relationships>
</file>

<file path=ppt/charts/_rels/chart1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6.xlsx"/><Relationship Id="rId1" Type="http://schemas.openxmlformats.org/officeDocument/2006/relationships/themeOverride" Target="../theme/themeOverride167.xml"/></Relationships>
</file>

<file path=ppt/charts/_rels/chart1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7.xlsx"/><Relationship Id="rId1" Type="http://schemas.openxmlformats.org/officeDocument/2006/relationships/themeOverride" Target="../theme/themeOverride168.xml"/></Relationships>
</file>

<file path=ppt/charts/_rels/chart1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8.xlsx"/><Relationship Id="rId1" Type="http://schemas.openxmlformats.org/officeDocument/2006/relationships/themeOverride" Target="../theme/themeOverride16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9.xlsx"/><Relationship Id="rId1" Type="http://schemas.openxmlformats.org/officeDocument/2006/relationships/themeOverride" Target="../theme/themeOverride170.xml"/></Relationships>
</file>

<file path=ppt/charts/_rels/chart1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0.xlsx"/><Relationship Id="rId1" Type="http://schemas.openxmlformats.org/officeDocument/2006/relationships/themeOverride" Target="../theme/themeOverride171.xml"/></Relationships>
</file>

<file path=ppt/charts/_rels/chart1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1.xlsx"/><Relationship Id="rId1" Type="http://schemas.openxmlformats.org/officeDocument/2006/relationships/themeOverride" Target="../theme/themeOverride172.xml"/></Relationships>
</file>

<file path=ppt/charts/_rels/chart1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2.xlsx"/><Relationship Id="rId1" Type="http://schemas.openxmlformats.org/officeDocument/2006/relationships/themeOverride" Target="../theme/themeOverride173.xml"/></Relationships>
</file>

<file path=ppt/charts/_rels/chart1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3.xlsx"/><Relationship Id="rId1" Type="http://schemas.openxmlformats.org/officeDocument/2006/relationships/themeOverride" Target="../theme/themeOverride174.xml"/></Relationships>
</file>

<file path=ppt/charts/_rels/chart1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4.xlsx"/><Relationship Id="rId1" Type="http://schemas.openxmlformats.org/officeDocument/2006/relationships/themeOverride" Target="../theme/themeOverride175.xml"/></Relationships>
</file>

<file path=ppt/charts/_rels/chart1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5.xlsx"/><Relationship Id="rId1" Type="http://schemas.openxmlformats.org/officeDocument/2006/relationships/themeOverride" Target="../theme/themeOverride176.xml"/></Relationships>
</file>

<file path=ppt/charts/_rels/chart1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6.xlsx"/><Relationship Id="rId1" Type="http://schemas.openxmlformats.org/officeDocument/2006/relationships/themeOverride" Target="../theme/themeOverride177.xml"/></Relationships>
</file>

<file path=ppt/charts/_rels/chart1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7.xlsx"/><Relationship Id="rId1" Type="http://schemas.openxmlformats.org/officeDocument/2006/relationships/themeOverride" Target="../theme/themeOverride178.xml"/></Relationships>
</file>

<file path=ppt/charts/_rels/chart1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8.xlsx"/><Relationship Id="rId1" Type="http://schemas.openxmlformats.org/officeDocument/2006/relationships/themeOverride" Target="../theme/themeOverride17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9.xlsx"/><Relationship Id="rId1" Type="http://schemas.openxmlformats.org/officeDocument/2006/relationships/themeOverride" Target="../theme/themeOverride180.xml"/></Relationships>
</file>

<file path=ppt/charts/_rels/chart1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0.xlsx"/><Relationship Id="rId1" Type="http://schemas.openxmlformats.org/officeDocument/2006/relationships/themeOverride" Target="../theme/themeOverride181.xml"/></Relationships>
</file>

<file path=ppt/charts/_rels/chart1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1.xlsx"/><Relationship Id="rId1" Type="http://schemas.openxmlformats.org/officeDocument/2006/relationships/themeOverride" Target="../theme/themeOverride182.xml"/></Relationships>
</file>

<file path=ppt/charts/_rels/chart1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2.xlsx"/><Relationship Id="rId1" Type="http://schemas.openxmlformats.org/officeDocument/2006/relationships/themeOverride" Target="../theme/themeOverride183.xml"/></Relationships>
</file>

<file path=ppt/charts/_rels/chart18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3.xlsx"/><Relationship Id="rId1" Type="http://schemas.openxmlformats.org/officeDocument/2006/relationships/themeOverride" Target="../theme/themeOverride184.xml"/></Relationships>
</file>

<file path=ppt/charts/_rels/chart18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4.xlsx"/><Relationship Id="rId1" Type="http://schemas.openxmlformats.org/officeDocument/2006/relationships/themeOverride" Target="../theme/themeOverride185.xml"/></Relationships>
</file>

<file path=ppt/charts/_rels/chart1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5.xlsx"/><Relationship Id="rId1" Type="http://schemas.openxmlformats.org/officeDocument/2006/relationships/themeOverride" Target="../theme/themeOverride186.xml"/></Relationships>
</file>

<file path=ppt/charts/_rels/chart18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6.xlsx"/><Relationship Id="rId1" Type="http://schemas.openxmlformats.org/officeDocument/2006/relationships/themeOverride" Target="../theme/themeOverride187.xml"/></Relationships>
</file>

<file path=ppt/charts/_rels/chart18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7.xlsx"/><Relationship Id="rId1" Type="http://schemas.openxmlformats.org/officeDocument/2006/relationships/themeOverride" Target="../theme/themeOverride188.xml"/></Relationships>
</file>

<file path=ppt/charts/_rels/chart18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8.xlsx"/><Relationship Id="rId1" Type="http://schemas.openxmlformats.org/officeDocument/2006/relationships/themeOverride" Target="../theme/themeOverride18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19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9.xlsx"/><Relationship Id="rId1" Type="http://schemas.openxmlformats.org/officeDocument/2006/relationships/themeOverride" Target="../theme/themeOverride190.xml"/></Relationships>
</file>

<file path=ppt/charts/_rels/chart19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0.xlsx"/><Relationship Id="rId1" Type="http://schemas.openxmlformats.org/officeDocument/2006/relationships/themeOverride" Target="../theme/themeOverride191.xml"/></Relationships>
</file>

<file path=ppt/charts/_rels/chart19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1.xlsx"/><Relationship Id="rId1" Type="http://schemas.openxmlformats.org/officeDocument/2006/relationships/themeOverride" Target="../theme/themeOverride192.xml"/></Relationships>
</file>

<file path=ppt/charts/_rels/chart19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2.xlsx"/><Relationship Id="rId1" Type="http://schemas.openxmlformats.org/officeDocument/2006/relationships/themeOverride" Target="../theme/themeOverride193.xml"/></Relationships>
</file>

<file path=ppt/charts/_rels/chart19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3.xlsx"/><Relationship Id="rId1" Type="http://schemas.openxmlformats.org/officeDocument/2006/relationships/themeOverride" Target="../theme/themeOverride194.xml"/></Relationships>
</file>

<file path=ppt/charts/_rels/chart19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4.xlsx"/><Relationship Id="rId1" Type="http://schemas.openxmlformats.org/officeDocument/2006/relationships/themeOverride" Target="../theme/themeOverride195.xml"/></Relationships>
</file>

<file path=ppt/charts/_rels/chart19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5.xlsx"/><Relationship Id="rId1" Type="http://schemas.openxmlformats.org/officeDocument/2006/relationships/themeOverride" Target="../theme/themeOverride196.xml"/></Relationships>
</file>

<file path=ppt/charts/_rels/chart19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6.xlsx"/><Relationship Id="rId1" Type="http://schemas.openxmlformats.org/officeDocument/2006/relationships/themeOverride" Target="../theme/themeOverride197.xml"/></Relationships>
</file>

<file path=ppt/charts/_rels/chart19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7.xlsx"/><Relationship Id="rId1" Type="http://schemas.openxmlformats.org/officeDocument/2006/relationships/themeOverride" Target="../theme/themeOverride198.xml"/></Relationships>
</file>

<file path=ppt/charts/_rels/chart1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8.xlsx"/><Relationship Id="rId1" Type="http://schemas.openxmlformats.org/officeDocument/2006/relationships/themeOverride" Target="../theme/themeOverride19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0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9.xlsx"/><Relationship Id="rId1" Type="http://schemas.openxmlformats.org/officeDocument/2006/relationships/themeOverride" Target="../theme/themeOverride200.xml"/></Relationships>
</file>

<file path=ppt/charts/_rels/chart20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0.xlsx"/><Relationship Id="rId1" Type="http://schemas.openxmlformats.org/officeDocument/2006/relationships/themeOverride" Target="../theme/themeOverride201.xml"/></Relationships>
</file>

<file path=ppt/charts/_rels/chart20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1.xlsx"/><Relationship Id="rId1" Type="http://schemas.openxmlformats.org/officeDocument/2006/relationships/themeOverride" Target="../theme/themeOverride202.xml"/></Relationships>
</file>

<file path=ppt/charts/_rels/chart20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2.xlsx"/><Relationship Id="rId1" Type="http://schemas.openxmlformats.org/officeDocument/2006/relationships/themeOverride" Target="../theme/themeOverride203.xml"/></Relationships>
</file>

<file path=ppt/charts/_rels/chart20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3.xlsx"/><Relationship Id="rId1" Type="http://schemas.openxmlformats.org/officeDocument/2006/relationships/themeOverride" Target="../theme/themeOverride204.xml"/></Relationships>
</file>

<file path=ppt/charts/_rels/chart20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4.xlsx"/><Relationship Id="rId1" Type="http://schemas.openxmlformats.org/officeDocument/2006/relationships/themeOverride" Target="../theme/themeOverride205.xml"/></Relationships>
</file>

<file path=ppt/charts/_rels/chart20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5.xlsx"/><Relationship Id="rId1" Type="http://schemas.openxmlformats.org/officeDocument/2006/relationships/themeOverride" Target="../theme/themeOverride206.xml"/></Relationships>
</file>

<file path=ppt/charts/_rels/chart20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6.xlsx"/><Relationship Id="rId1" Type="http://schemas.openxmlformats.org/officeDocument/2006/relationships/themeOverride" Target="../theme/themeOverride207.xml"/></Relationships>
</file>

<file path=ppt/charts/_rels/chart20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7.xlsx"/><Relationship Id="rId1" Type="http://schemas.openxmlformats.org/officeDocument/2006/relationships/themeOverride" Target="../theme/themeOverride208.xml"/></Relationships>
</file>

<file path=ppt/charts/_rels/chart20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8.xlsx"/><Relationship Id="rId1" Type="http://schemas.openxmlformats.org/officeDocument/2006/relationships/themeOverride" Target="../theme/themeOverride20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9.xlsx"/><Relationship Id="rId1" Type="http://schemas.openxmlformats.org/officeDocument/2006/relationships/themeOverride" Target="../theme/themeOverride210.xml"/></Relationships>
</file>

<file path=ppt/charts/_rels/chart2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0.xlsx"/><Relationship Id="rId1" Type="http://schemas.openxmlformats.org/officeDocument/2006/relationships/themeOverride" Target="../theme/themeOverride211.xml"/></Relationships>
</file>

<file path=ppt/charts/_rels/chart2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.xlsx"/><Relationship Id="rId1" Type="http://schemas.openxmlformats.org/officeDocument/2006/relationships/themeOverride" Target="../theme/themeOverride212.xml"/></Relationships>
</file>

<file path=ppt/charts/_rels/chart2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2.xlsx"/><Relationship Id="rId1" Type="http://schemas.openxmlformats.org/officeDocument/2006/relationships/themeOverride" Target="../theme/themeOverride213.xml"/></Relationships>
</file>

<file path=ppt/charts/_rels/chart2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3.xlsx"/><Relationship Id="rId1" Type="http://schemas.openxmlformats.org/officeDocument/2006/relationships/themeOverride" Target="../theme/themeOverride214.xml"/></Relationships>
</file>

<file path=ppt/charts/_rels/chart2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4.xlsx"/><Relationship Id="rId1" Type="http://schemas.openxmlformats.org/officeDocument/2006/relationships/themeOverride" Target="../theme/themeOverride215.xml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2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2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3.xlsx"/></Relationships>
</file>

<file path=ppt/charts/_rels/chart2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4.xlsx"/></Relationships>
</file>

<file path=ppt/charts/_rels/chart2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5.xlsx"/></Relationships>
</file>

<file path=ppt/charts/_rels/chart2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2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8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60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61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62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4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65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66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7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68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6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70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71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72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73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74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75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77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78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8.xlsx"/><Relationship Id="rId1" Type="http://schemas.openxmlformats.org/officeDocument/2006/relationships/themeOverride" Target="../theme/themeOverride7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9.xlsx"/><Relationship Id="rId1" Type="http://schemas.openxmlformats.org/officeDocument/2006/relationships/themeOverride" Target="../theme/themeOverride80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0.xlsx"/><Relationship Id="rId1" Type="http://schemas.openxmlformats.org/officeDocument/2006/relationships/themeOverride" Target="../theme/themeOverride81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.xlsx"/><Relationship Id="rId1" Type="http://schemas.openxmlformats.org/officeDocument/2006/relationships/themeOverride" Target="../theme/themeOverride82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2.xlsx"/><Relationship Id="rId1" Type="http://schemas.openxmlformats.org/officeDocument/2006/relationships/themeOverride" Target="../theme/themeOverride83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3.xlsx"/><Relationship Id="rId1" Type="http://schemas.openxmlformats.org/officeDocument/2006/relationships/themeOverride" Target="../theme/themeOverride84.xm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4.xlsx"/><Relationship Id="rId1" Type="http://schemas.openxmlformats.org/officeDocument/2006/relationships/themeOverride" Target="../theme/themeOverride85.xm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5.xlsx"/><Relationship Id="rId1" Type="http://schemas.openxmlformats.org/officeDocument/2006/relationships/themeOverride" Target="../theme/themeOverride86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6.xlsx"/><Relationship Id="rId1" Type="http://schemas.openxmlformats.org/officeDocument/2006/relationships/themeOverride" Target="../theme/themeOverride87.xm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7.xlsx"/><Relationship Id="rId1" Type="http://schemas.openxmlformats.org/officeDocument/2006/relationships/themeOverride" Target="../theme/themeOverride88.xml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.xlsx"/><Relationship Id="rId1" Type="http://schemas.openxmlformats.org/officeDocument/2006/relationships/themeOverride" Target="../theme/themeOverride89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9.xlsx"/><Relationship Id="rId1" Type="http://schemas.openxmlformats.org/officeDocument/2006/relationships/themeOverride" Target="../theme/themeOverride90.xm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0.xlsx"/><Relationship Id="rId1" Type="http://schemas.openxmlformats.org/officeDocument/2006/relationships/themeOverride" Target="../theme/themeOverride91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.xlsx"/><Relationship Id="rId1" Type="http://schemas.openxmlformats.org/officeDocument/2006/relationships/themeOverride" Target="../theme/themeOverride92.xm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2.xlsx"/><Relationship Id="rId1" Type="http://schemas.openxmlformats.org/officeDocument/2006/relationships/themeOverride" Target="../theme/themeOverride93.xm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3.xlsx"/><Relationship Id="rId1" Type="http://schemas.openxmlformats.org/officeDocument/2006/relationships/themeOverride" Target="../theme/themeOverride94.xm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4.xlsx"/><Relationship Id="rId1" Type="http://schemas.openxmlformats.org/officeDocument/2006/relationships/themeOverride" Target="../theme/themeOverride95.xml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5.xlsx"/><Relationship Id="rId1" Type="http://schemas.openxmlformats.org/officeDocument/2006/relationships/themeOverride" Target="../theme/themeOverride96.xm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6.xlsx"/><Relationship Id="rId1" Type="http://schemas.openxmlformats.org/officeDocument/2006/relationships/themeOverride" Target="../theme/themeOverride97.xm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7.xlsx"/><Relationship Id="rId1" Type="http://schemas.openxmlformats.org/officeDocument/2006/relationships/themeOverride" Target="../theme/themeOverride98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8.xlsx"/><Relationship Id="rId1" Type="http://schemas.openxmlformats.org/officeDocument/2006/relationships/themeOverride" Target="../theme/themeOverrid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88.122659256310314</c:v>
                </c:pt>
                <c:pt idx="1">
                  <c:v>11.877340743689697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C9-42DD-9B51-BA520CD437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0.88122659256310309</c:v>
                </c:pt>
                <c:pt idx="1">
                  <c:v>0.11877340743689696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6.3E-2</c:v>
                </c:pt>
                <c:pt idx="1">
                  <c:v>0.93700000000000006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6B9-49BE-8E62-657D8FAE674C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6B9-49BE-8E62-657D8FAE674C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2.1999999999999999E-2</c:v>
                </c:pt>
                <c:pt idx="1">
                  <c:v>0.97799999999999998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B9-49BE-8E62-657D8FAE67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12B-49DF-9E5D-62B752FEDF31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12B-49DF-9E5D-62B752FEDF31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2.1000000000000001E-2</c:v>
                </c:pt>
                <c:pt idx="1">
                  <c:v>0.97899999999999998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2B-49DF-9E5D-62B752FEDF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A3-46C2-89BA-A34DA5E00CB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A3-46C2-89BA-A34DA5E00CBF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9A3-46C2-89BA-A34DA5E00CB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9A3-46C2-89BA-A34DA5E00CBF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A3-46C2-89BA-A34DA5E00C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A3-46C2-89BA-A34DA5E00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87.1</c:v>
                </c:pt>
                <c:pt idx="1">
                  <c:v>12.9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A3-46C2-89BA-A34DA5E00C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A9A3-46C2-89BA-A34DA5E00CB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A9A3-46C2-89BA-A34DA5E00CBF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A9A3-46C2-89BA-A34DA5E00CBF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0.871</c:v>
                </c:pt>
                <c:pt idx="1">
                  <c:v>0.129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9A3-46C2-89BA-A34DA5E00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4FC-4EE4-8044-2052B7C228F9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4FC-4EE4-8044-2052B7C228F9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4FC-4EE4-8044-2052B7C228F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4FC-4EE4-8044-2052B7C228F9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FC-4EE4-8044-2052B7C228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FC-4EE4-8044-2052B7C22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73.971920619883889</c:v>
                </c:pt>
                <c:pt idx="1">
                  <c:v>26.028079380116111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FC-4EE4-8044-2052B7C22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24FC-4EE4-8044-2052B7C228F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24FC-4EE4-8044-2052B7C228F9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24FC-4EE4-8044-2052B7C228F9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0.73971920619883891</c:v>
                </c:pt>
                <c:pt idx="1">
                  <c:v>0.26028079380116109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FC-4EE4-8044-2052B7C22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04A-44CB-B4FD-21C761A551C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4A-44CB-B4FD-21C761A551CA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04A-44CB-B4FD-21C761A551C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4A-44CB-B4FD-21C761A551CA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4A-44CB-B4FD-21C761A551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4A-44CB-B4FD-21C761A55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82.8</c:v>
                </c:pt>
                <c:pt idx="1">
                  <c:v>17.200000000000003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4A-44CB-B4FD-21C761A551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04A-44CB-B4FD-21C761A551C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04A-44CB-B4FD-21C761A551CA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04A-44CB-B4FD-21C761A551CA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0.82799999999999996</c:v>
                </c:pt>
                <c:pt idx="1">
                  <c:v>0.17200000000000004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4A-44CB-B4FD-21C761A55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D2D-474D-84F0-B8173A0655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D2D-474D-84F0-B8173A06556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D2D-474D-84F0-B8173A06556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2D-474D-84F0-B8173A06556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2D-474D-84F0-B8173A0655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2D-474D-84F0-B8173A065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93.82308146253034</c:v>
                </c:pt>
                <c:pt idx="1">
                  <c:v>6.1769185374696551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2D-474D-84F0-B8173A0655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DD2D-474D-84F0-B8173A06556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DD2D-474D-84F0-B8173A06556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DD2D-474D-84F0-B8173A06556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0.93823081462530344</c:v>
                </c:pt>
                <c:pt idx="1">
                  <c:v>6.1769185374696556E-2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2D-474D-84F0-B8173A065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7F7-4438-A1E0-B187B8CC3AE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7F7-4438-A1E0-B187B8CC3AEC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7F7-4438-A1E0-B187B8CC3AE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F7-4438-A1E0-B187B8CC3AEC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F7-4438-A1E0-B187B8CC3AE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F7-4438-A1E0-B187B8CC3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72.5</c:v>
                </c:pt>
                <c:pt idx="1">
                  <c:v>27.500000000000004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F7-4438-A1E0-B187B8CC3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27F7-4438-A1E0-B187B8CC3AE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27F7-4438-A1E0-B187B8CC3AEC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27F7-4438-A1E0-B187B8CC3AEC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0.72499999999999998</c:v>
                </c:pt>
                <c:pt idx="1">
                  <c:v>0.27500000000000002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F7-4438-A1E0-B187B8CC3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0.01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8.0000000000000002E-3</c:v>
                </c:pt>
                <c:pt idx="1">
                  <c:v>0.99199999999999999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OPOLSKIE</c:v>
                </c:pt>
                <c:pt idx="1">
                  <c:v>ŚLĄSKIE</c:v>
                </c:pt>
                <c:pt idx="2">
                  <c:v>DOLNOŚLĄSKIE</c:v>
                </c:pt>
                <c:pt idx="3">
                  <c:v>WIELKOPOLSKIE</c:v>
                </c:pt>
                <c:pt idx="4">
                  <c:v>MAZOWIECKIE</c:v>
                </c:pt>
                <c:pt idx="5">
                  <c:v>MAŁOPOLSKIE</c:v>
                </c:pt>
                <c:pt idx="6">
                  <c:v>POMORSKIE</c:v>
                </c:pt>
                <c:pt idx="7">
                  <c:v>ŁÓDZKIE</c:v>
                </c:pt>
                <c:pt idx="8">
                  <c:v>ZACHODNIOPOMORSKIE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30.602615597841048</c:v>
                </c:pt>
                <c:pt idx="1">
                  <c:v>17.593225640615604</c:v>
                </c:pt>
                <c:pt idx="2">
                  <c:v>13.146832000007711</c:v>
                </c:pt>
                <c:pt idx="3">
                  <c:v>6.7923987720559538</c:v>
                </c:pt>
                <c:pt idx="4">
                  <c:v>6.3335309771859833</c:v>
                </c:pt>
                <c:pt idx="5">
                  <c:v>4.7154773478175427</c:v>
                </c:pt>
                <c:pt idx="6">
                  <c:v>4.189269229023469</c:v>
                </c:pt>
                <c:pt idx="7">
                  <c:v>4.1210782107613229</c:v>
                </c:pt>
                <c:pt idx="8">
                  <c:v>2.6150742328047061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C-46ED-9518-9688961DC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31.832860161076404</c:v>
                </c:pt>
                <c:pt idx="1">
                  <c:v>23.432799407189407</c:v>
                </c:pt>
                <c:pt idx="2">
                  <c:v>10.849653442114697</c:v>
                </c:pt>
                <c:pt idx="3">
                  <c:v>8.3615318833026926</c:v>
                </c:pt>
                <c:pt idx="4">
                  <c:v>7.0932217965289226</c:v>
                </c:pt>
                <c:pt idx="5">
                  <c:v>6.6927275884338426</c:v>
                </c:pt>
                <c:pt idx="6">
                  <c:v>2.3080740492266862</c:v>
                </c:pt>
                <c:pt idx="7">
                  <c:v>2.2780017237444925</c:v>
                </c:pt>
                <c:pt idx="8">
                  <c:v>1.5423122086358729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3D-4B2F-A16B-FF2C7C77843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3D-4B2F-A16B-FF2C7C778435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B3D-4B2F-A16B-FF2C7C77843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3D-4B2F-A16B-FF2C7C778435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3D-4B2F-A16B-FF2C7C77843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3D-4B2F-A16B-FF2C7C778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0.89999999999999991</c:v>
                </c:pt>
                <c:pt idx="1">
                  <c:v>99.1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3D-4B2F-A16B-FF2C7C7784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3B3D-4B2F-A16B-FF2C7C77843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3B3D-4B2F-A16B-FF2C7C778435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3B3D-4B2F-A16B-FF2C7C778435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8.9999999999999993E-3</c:v>
                </c:pt>
                <c:pt idx="1">
                  <c:v>0.99099999999999999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B3D-4B2F-A16B-FF2C7C778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29.500028597542439</c:v>
                </c:pt>
                <c:pt idx="1">
                  <c:v>25.305438771258189</c:v>
                </c:pt>
                <c:pt idx="2">
                  <c:v>17.03997868520139</c:v>
                </c:pt>
                <c:pt idx="3">
                  <c:v>12.008537137935656</c:v>
                </c:pt>
                <c:pt idx="4">
                  <c:v>3.6682175915188764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0-4B99-8195-A5A90B783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88193401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POMORSKIE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WARMIŃSKO-MAZURSKIE</c:v>
                </c:pt>
                <c:pt idx="4">
                  <c:v>ZACHODNIOPOMORSKIE</c:v>
                </c:pt>
                <c:pt idx="5">
                  <c:v>DOLNOŚLĄSKIE</c:v>
                </c:pt>
                <c:pt idx="6">
                  <c:v>LUBELSKIE</c:v>
                </c:pt>
                <c:pt idx="7">
                  <c:v>ŁÓDZKIE</c:v>
                </c:pt>
                <c:pt idx="8">
                  <c:v>ŚLĄSKIE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41.007996107934751</c:v>
                </c:pt>
                <c:pt idx="1">
                  <c:v>25.762142953873933</c:v>
                </c:pt>
                <c:pt idx="2">
                  <c:v>7.2492880986011841</c:v>
                </c:pt>
                <c:pt idx="3">
                  <c:v>5.5895992117607465</c:v>
                </c:pt>
                <c:pt idx="4">
                  <c:v>4.8538939256485349</c:v>
                </c:pt>
                <c:pt idx="5">
                  <c:v>4.3353173244591936</c:v>
                </c:pt>
                <c:pt idx="6">
                  <c:v>3.41141539646084</c:v>
                </c:pt>
                <c:pt idx="7">
                  <c:v>2.4143987165742584</c:v>
                </c:pt>
                <c:pt idx="8">
                  <c:v>2.2534548336060203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48E-4871-B3DC-1EEFB60A4C97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48E-4871-B3DC-1EEFB60A4C97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5.3999999999999999E-2</c:v>
                </c:pt>
                <c:pt idx="1">
                  <c:v>0.94599999999999995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8E-4871-B3DC-1EEFB60A4C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A495-48EC-8022-C7425DA80618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495-48EC-8022-C7425DA80618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6.6000000000000003E-2</c:v>
                </c:pt>
                <c:pt idx="1">
                  <c:v>0.93399999999999994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95-48EC-8022-C7425DA806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F03-4B0A-A033-B1F00A7A81F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F03-4B0A-A033-B1F00A7A81F3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F03-4B0A-A033-B1F00A7A81F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03-4B0A-A033-B1F00A7A81F3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03-4B0A-A033-B1F00A7A81F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03-4B0A-A033-B1F00A7A8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89.3</c:v>
                </c:pt>
                <c:pt idx="1">
                  <c:v>10.7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03-4B0A-A033-B1F00A7A81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F03-4B0A-A033-B1F00A7A81F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F03-4B0A-A033-B1F00A7A81F3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F03-4B0A-A033-B1F00A7A81F3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0.89300000000000002</c:v>
                </c:pt>
                <c:pt idx="1">
                  <c:v>0.10699999999999998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F03-4B0A-A033-B1F00A7A8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D7F-4BAD-A168-04DDA0CDF091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D7F-4BAD-A168-04DDA0CDF091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D7F-4BAD-A168-04DDA0CDF09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D7F-4BAD-A168-04DDA0CDF091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7F-4BAD-A168-04DDA0CDF0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7F-4BAD-A168-04DDA0CDF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66.144089418053696</c:v>
                </c:pt>
                <c:pt idx="1">
                  <c:v>33.855910581946304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7F-4BAD-A168-04DDA0CDF0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1D7F-4BAD-A168-04DDA0CDF09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1D7F-4BAD-A168-04DDA0CDF091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1D7F-4BAD-A168-04DDA0CDF091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0.66144089418053698</c:v>
                </c:pt>
                <c:pt idx="1">
                  <c:v>0.33855910581946302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D7F-4BAD-A168-04DDA0CDF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2C9-4E94-994A-FDD369115C5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2C9-4E94-994A-FDD369115C5D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C9-4E94-994A-FDD369115C5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C9-4E94-994A-FDD369115C5D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C9-4E94-994A-FDD369115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9-4E94-994A-FDD369115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84.8</c:v>
                </c:pt>
                <c:pt idx="1">
                  <c:v>15.200000000000003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C9-4E94-994A-FDD369115C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92C9-4E94-994A-FDD369115C5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2C9-4E94-994A-FDD369115C5D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92C9-4E94-994A-FDD369115C5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0.84799999999999998</c:v>
                </c:pt>
                <c:pt idx="1">
                  <c:v>0.15200000000000002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2C9-4E94-994A-FDD369115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7C1-4B56-A1C7-37EDEA33516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7C1-4B56-A1C7-37EDEA33516D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7C1-4B56-A1C7-37EDEA33516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C1-4B56-A1C7-37EDEA33516D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C1-4B56-A1C7-37EDEA3351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C1-4B56-A1C7-37EDEA335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92.330037876356158</c:v>
                </c:pt>
                <c:pt idx="1">
                  <c:v>7.6699621236438364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C1-4B56-A1C7-37EDEA3351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27C1-4B56-A1C7-37EDEA33516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27C1-4B56-A1C7-37EDEA33516D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27C1-4B56-A1C7-37EDEA33516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0.92330037876356164</c:v>
                </c:pt>
                <c:pt idx="1">
                  <c:v>7.6699621236438364E-2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C1-4B56-A1C7-37EDEA335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241-4EAD-8741-4378ED37A98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241-4EAD-8741-4378ED37A98C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241-4EAD-8741-4378ED37A98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41-4EAD-8741-4378ED37A98C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41-4EAD-8741-4378ED37A98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41-4EAD-8741-4378ED37A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86.257505003335552</c:v>
                </c:pt>
                <c:pt idx="1">
                  <c:v>13.742494996664444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41-4EAD-8741-4378ED37A9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B241-4EAD-8741-4378ED37A98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B241-4EAD-8741-4378ED37A98C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241-4EAD-8741-4378ED37A98C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0.86257505003335555</c:v>
                </c:pt>
                <c:pt idx="1">
                  <c:v>0.13742494996664445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241-4EAD-8741-4378ED37A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A50-45EC-A3A4-CB208AA15A08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A50-45EC-A3A4-CB208AA15A0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A50-45EC-A3A4-CB208AA15A0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50-45EC-A3A4-CB208AA15A0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0-45EC-A3A4-CB208AA15A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0-45EC-A3A4-CB208AA15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80.577740749253053</c:v>
                </c:pt>
                <c:pt idx="1">
                  <c:v>19.422259250746954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50-45EC-A3A4-CB208AA15A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3A50-45EC-A3A4-CB208AA15A0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3A50-45EC-A3A4-CB208AA15A0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3A50-45EC-A3A4-CB208AA15A0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0.80577740749253046</c:v>
                </c:pt>
                <c:pt idx="1">
                  <c:v>0.19422259250746954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50-45EC-A3A4-CB208AA15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0.113</c:v>
                </c:pt>
                <c:pt idx="1">
                  <c:v>0.88700000000000001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3.3000000000000002E-2</c:v>
                </c:pt>
                <c:pt idx="1">
                  <c:v>0.96699999999999997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PODKARPACKIE</c:v>
                </c:pt>
                <c:pt idx="1">
                  <c:v>MAŁOPOLSKIE</c:v>
                </c:pt>
                <c:pt idx="2">
                  <c:v>LUBELSKIE</c:v>
                </c:pt>
                <c:pt idx="3">
                  <c:v>MAZOWIECKIE</c:v>
                </c:pt>
                <c:pt idx="4">
                  <c:v>ŚLĄSKIE</c:v>
                </c:pt>
                <c:pt idx="5">
                  <c:v>ŚWIĘTOKRZYSKIE</c:v>
                </c:pt>
                <c:pt idx="6">
                  <c:v>WIELKOPOLSKIE</c:v>
                </c:pt>
                <c:pt idx="7">
                  <c:v>ŁÓDZKIE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43.79895850844531</c:v>
                </c:pt>
                <c:pt idx="1">
                  <c:v>12.816355224034947</c:v>
                </c:pt>
                <c:pt idx="2">
                  <c:v>9.2972672236986913</c:v>
                </c:pt>
                <c:pt idx="3">
                  <c:v>8.5812858827119722</c:v>
                </c:pt>
                <c:pt idx="4">
                  <c:v>6.8545067981193055</c:v>
                </c:pt>
                <c:pt idx="5">
                  <c:v>3.4268767334544927</c:v>
                </c:pt>
                <c:pt idx="6">
                  <c:v>2.5618952909452908</c:v>
                </c:pt>
                <c:pt idx="7">
                  <c:v>2.474289070297135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4-4FF4-BB3D-88E5F7E8C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DB2-478F-9966-A2CD065A5F8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DB2-478F-9966-A2CD065A5F8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DB2-478F-9966-A2CD065A5F8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B2-478F-9966-A2CD065A5F8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2-478F-9966-A2CD065A5F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B2-478F-9966-A2CD065A5F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3.6644591691577593</c:v>
                </c:pt>
                <c:pt idx="1">
                  <c:v>96.335540830842234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B2-478F-9966-A2CD065A5F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DB2-478F-9966-A2CD065A5F8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DB2-478F-9966-A2CD065A5F8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DB2-478F-9966-A2CD065A5F8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3.6644591691577591E-2</c:v>
                </c:pt>
                <c:pt idx="1">
                  <c:v>0.96335540830842237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B2-478F-9966-A2CD065A5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36.880656543409081</c:v>
                </c:pt>
                <c:pt idx="1">
                  <c:v>12.147153680229867</c:v>
                </c:pt>
                <c:pt idx="2">
                  <c:v>7.4606064593263524</c:v>
                </c:pt>
                <c:pt idx="3">
                  <c:v>7.0453246465623911</c:v>
                </c:pt>
                <c:pt idx="4">
                  <c:v>5.3584706154342143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F-4670-99F9-E64D093BC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88193401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POMORSKIE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WARMIŃSKO-MAZURSKIE</c:v>
                </c:pt>
                <c:pt idx="4">
                  <c:v>ZACHODNIOPOMORSKIE</c:v>
                </c:pt>
                <c:pt idx="5">
                  <c:v>DOLNOŚLĄSKIE</c:v>
                </c:pt>
                <c:pt idx="6">
                  <c:v>LUBELSKIE</c:v>
                </c:pt>
                <c:pt idx="7">
                  <c:v>ŁÓDZKIE</c:v>
                </c:pt>
                <c:pt idx="8">
                  <c:v>ŚLĄSKIE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27.249369182512279</c:v>
                </c:pt>
                <c:pt idx="1">
                  <c:v>17.834427693217894</c:v>
                </c:pt>
                <c:pt idx="2">
                  <c:v>13.330694187758269</c:v>
                </c:pt>
                <c:pt idx="3">
                  <c:v>13.175210755385317</c:v>
                </c:pt>
                <c:pt idx="4">
                  <c:v>12.891729498885926</c:v>
                </c:pt>
                <c:pt idx="5">
                  <c:v>3.8063763542602587</c:v>
                </c:pt>
                <c:pt idx="6">
                  <c:v>2.640068900565248</c:v>
                </c:pt>
                <c:pt idx="7">
                  <c:v>2.0079677409418144</c:v>
                </c:pt>
                <c:pt idx="8">
                  <c:v>1.7920402259846628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0C4-4BC7-B7C9-75F8C6FBB899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0C4-4BC7-B7C9-75F8C6FBB899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2.8000000000000001E-2</c:v>
                </c:pt>
                <c:pt idx="1">
                  <c:v>0.97199999999999998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C4-4BC7-B7C9-75F8C6FBB8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E52-4E89-9E83-0B9521029EF6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E52-4E89-9E83-0B9521029EF6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2.5999999999999999E-2</c:v>
                </c:pt>
                <c:pt idx="1">
                  <c:v>0.97399999999999998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52-4E89-9E83-0B9521029E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8E4-4633-A8F3-D5F94A92679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8E4-4633-A8F3-D5F94A92679F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8E4-4633-A8F3-D5F94A92679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E4-4633-A8F3-D5F94A92679F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E4-4633-A8F3-D5F94A92679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E4-4633-A8F3-D5F94A926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85.3</c:v>
                </c:pt>
                <c:pt idx="1">
                  <c:v>14.700000000000003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E4-4633-A8F3-D5F94A9267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B8E4-4633-A8F3-D5F94A92679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B8E4-4633-A8F3-D5F94A92679F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8E4-4633-A8F3-D5F94A92679F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0.85299999999999998</c:v>
                </c:pt>
                <c:pt idx="1">
                  <c:v>0.14700000000000002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8E4-4633-A8F3-D5F94A926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166-4799-BED0-167DEB7B2B58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166-4799-BED0-167DEB7B2B5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166-4799-BED0-167DEB7B2B5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66-4799-BED0-167DEB7B2B5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66-4799-BED0-167DEB7B2B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66-4799-BED0-167DEB7B2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74.721852673072192</c:v>
                </c:pt>
                <c:pt idx="1">
                  <c:v>25.278147326927815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66-4799-BED0-167DEB7B2B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B166-4799-BED0-167DEB7B2B5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B166-4799-BED0-167DEB7B2B5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166-4799-BED0-167DEB7B2B5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0.74721852673072187</c:v>
                </c:pt>
                <c:pt idx="1">
                  <c:v>0.25278147326927813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166-4799-BED0-167DEB7B2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DF-4D6B-ABAB-C2258C5473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2DF-4D6B-ABAB-C2258C54736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2DF-4D6B-ABAB-C2258C54736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2DF-4D6B-ABAB-C2258C54736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F-4D6B-ABAB-C2258C5473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F-4D6B-ABAB-C2258C547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82.6</c:v>
                </c:pt>
                <c:pt idx="1">
                  <c:v>17.400000000000006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DF-4D6B-ABAB-C2258C547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2DF-4D6B-ABAB-C2258C54736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2DF-4D6B-ABAB-C2258C54736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2DF-4D6B-ABAB-C2258C54736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0.82599999999999996</c:v>
                </c:pt>
                <c:pt idx="1">
                  <c:v>0.17400000000000004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DF-4D6B-ABAB-C2258C547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652-4E0F-8AC5-B43FBFFCDA1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652-4E0F-8AC5-B43FBFFCDA1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652-4E0F-8AC5-B43FBFFCDA1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52-4E0F-8AC5-B43FBFFCDA1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52-4E0F-8AC5-B43FBFFCDA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52-4E0F-8AC5-B43FBFFCD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81.2</c:v>
                </c:pt>
                <c:pt idx="1">
                  <c:v>18.799999999999994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52-4E0F-8AC5-B43FBFFCDA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9652-4E0F-8AC5-B43FBFFCDA1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652-4E0F-8AC5-B43FBFFCDA1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9652-4E0F-8AC5-B43FBFFCDA1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0.81200000000000006</c:v>
                </c:pt>
                <c:pt idx="1">
                  <c:v>0.18799999999999994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652-4E0F-8AC5-B43FBFFCD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F9-4620-BCEE-BC034422FA4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F9-4620-BCEE-BC034422FA49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F9-4620-BCEE-BC034422FA4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F9-4620-BCEE-BC034422FA49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F9-4620-BCEE-BC034422FA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F9-4620-BCEE-BC034422F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93.729776450283225</c:v>
                </c:pt>
                <c:pt idx="1">
                  <c:v>6.2702235497167695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F9-4620-BCEE-BC034422FA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F9-4620-BCEE-BC034422FA4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F9-4620-BCEE-BC034422FA49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F9-4620-BCEE-BC034422FA49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0.93729776450283231</c:v>
                </c:pt>
                <c:pt idx="1">
                  <c:v>6.2702235497167691E-2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F9-4620-BCEE-BC034422F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2D-4FB5-85AF-D5DA67E8A1E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2D-4FB5-85AF-D5DA67E8A1E9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22D-4FB5-85AF-D5DA67E8A1E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2D-4FB5-85AF-D5DA67E8A1E9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2D-4FB5-85AF-D5DA67E8A1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2D-4FB5-85AF-D5DA67E8A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84.229390681003579</c:v>
                </c:pt>
                <c:pt idx="1">
                  <c:v>15.770609318996421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2D-4FB5-85AF-D5DA67E8A1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22D-4FB5-85AF-D5DA67E8A1E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22D-4FB5-85AF-D5DA67E8A1E9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22D-4FB5-85AF-D5DA67E8A1E9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0.8422939068100358</c:v>
                </c:pt>
                <c:pt idx="1">
                  <c:v>0.1577060931899642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2D-4FB5-85AF-D5DA67E8A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1.7999999999999999E-2</c:v>
                </c:pt>
                <c:pt idx="1">
                  <c:v>0.98199999999999998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1.2999999999999999E-2</c:v>
                </c:pt>
                <c:pt idx="1">
                  <c:v>0.98699999999999999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PODLASKIE</c:v>
                </c:pt>
                <c:pt idx="1">
                  <c:v>MAZOWIECKIE</c:v>
                </c:pt>
                <c:pt idx="2">
                  <c:v>WARMIŃSKO-MAZURSKIE</c:v>
                </c:pt>
                <c:pt idx="3">
                  <c:v>POMORSKIE</c:v>
                </c:pt>
                <c:pt idx="4">
                  <c:v>LUBELSKIE</c:v>
                </c:pt>
                <c:pt idx="5">
                  <c:v>ŚLĄSKIE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60.743805735839594</c:v>
                </c:pt>
                <c:pt idx="1">
                  <c:v>17.169103349088655</c:v>
                </c:pt>
                <c:pt idx="2">
                  <c:v>6.5303098117961644</c:v>
                </c:pt>
                <c:pt idx="3">
                  <c:v>2.7390922052338498</c:v>
                </c:pt>
                <c:pt idx="4">
                  <c:v>2.1538251891528359</c:v>
                </c:pt>
                <c:pt idx="5">
                  <c:v>2.083050834961953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0-4AC1-A79D-582ADD2A9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8B0-4EA5-8744-B1A6EB89034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8B0-4EA5-8744-B1A6EB89034D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8B0-4EA5-8744-B1A6EB89034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B0-4EA5-8744-B1A6EB89034D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B0-4EA5-8744-B1A6EB8903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0-4EA5-8744-B1A6EB890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1.2001147320569241</c:v>
                </c:pt>
                <c:pt idx="1">
                  <c:v>98.799885267943083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B0-4EA5-8744-B1A6EB8903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98B0-4EA5-8744-B1A6EB89034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8B0-4EA5-8744-B1A6EB89034D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98B0-4EA5-8744-B1A6EB89034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1.2001147320569241E-2</c:v>
                </c:pt>
                <c:pt idx="1">
                  <c:v>0.98799885267943077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B0-4EA5-8744-B1A6EB890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2224286069539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20.254738226537686</c:v>
                </c:pt>
                <c:pt idx="1">
                  <c:v>18.970871618971035</c:v>
                </c:pt>
                <c:pt idx="2">
                  <c:v>8.2501409184437922</c:v>
                </c:pt>
                <c:pt idx="3">
                  <c:v>7.1590015432158651</c:v>
                </c:pt>
                <c:pt idx="4">
                  <c:v>6.8625106286209494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E-47D9-A28B-BC7D5E656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88193401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POMORSKIE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WARMIŃSKO-MAZURSKIE</c:v>
                </c:pt>
                <c:pt idx="4">
                  <c:v>ZACHODNIOPOMORSKIE</c:v>
                </c:pt>
                <c:pt idx="5">
                  <c:v>DOLNOŚLĄSKIE</c:v>
                </c:pt>
                <c:pt idx="6">
                  <c:v>LUBELSKIE</c:v>
                </c:pt>
                <c:pt idx="7">
                  <c:v>ŁÓDZKIE</c:v>
                </c:pt>
                <c:pt idx="8">
                  <c:v>ŚLĄSKIE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43.780411301770719</c:v>
                </c:pt>
                <c:pt idx="1">
                  <c:v>15.352463864467488</c:v>
                </c:pt>
                <c:pt idx="2">
                  <c:v>8.473734797596661</c:v>
                </c:pt>
                <c:pt idx="3">
                  <c:v>8.1476890060934082</c:v>
                </c:pt>
                <c:pt idx="4">
                  <c:v>5.3344150732444531</c:v>
                </c:pt>
                <c:pt idx="5">
                  <c:v>5.0199643786709807</c:v>
                </c:pt>
                <c:pt idx="6">
                  <c:v>4.8020679057389719</c:v>
                </c:pt>
                <c:pt idx="7">
                  <c:v>2.2758198414018578</c:v>
                </c:pt>
                <c:pt idx="8">
                  <c:v>2.0090576993293241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C22-4045-85F3-CD84E4E48571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C22-4045-85F3-CD84E4E48571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6.5000000000000002E-2</c:v>
                </c:pt>
                <c:pt idx="1">
                  <c:v>0.93500000000000005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22-4045-85F3-CD84E4E48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7A2-4FC7-8F08-6A40422271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7A2-4FC7-8F08-6A40422271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7A2-4FC7-8F08-6A40422271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7A2-4FC7-8F08-6A40422271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A2-4FC7-8F08-6A40422271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A2-4FC7-8F08-6A4042227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93.438295141500987</c:v>
                </c:pt>
                <c:pt idx="1">
                  <c:v>6.5617048584990183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A2-4FC7-8F08-6A40422271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67A2-4FC7-8F08-6A40422271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67A2-4FC7-8F08-6A40422271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67A2-4FC7-8F08-6A40422271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0.93438295141500982</c:v>
                </c:pt>
                <c:pt idx="1">
                  <c:v>6.5617048584990179E-2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A2-4FC7-8F08-6A4042227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B67-4A5F-ABF6-9382FFF0D70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B67-4A5F-ABF6-9382FFF0D70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6.6000000000000003E-2</c:v>
                </c:pt>
                <c:pt idx="1">
                  <c:v>0.93399999999999994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67-4A5F-ABF6-9382FFF0D7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B8D-414A-B673-EC30D7761BC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B8D-414A-B673-EC30D7761BC2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B8D-414A-B673-EC30D7761BC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8D-414A-B673-EC30D7761BC2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8D-414A-B673-EC30D7761B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8D-414A-B673-EC30D7761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87.6</c:v>
                </c:pt>
                <c:pt idx="1">
                  <c:v>12.4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8D-414A-B673-EC30D7761B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BB8D-414A-B673-EC30D7761BC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BB8D-414A-B673-EC30D7761BC2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B8D-414A-B673-EC30D7761BC2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0.876</c:v>
                </c:pt>
                <c:pt idx="1">
                  <c:v>0.124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B8D-414A-B673-EC30D7761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A2-4838-AC98-6E711E8E74C0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A2-4838-AC98-6E711E8E74C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A2-4838-AC98-6E711E8E74C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A2-4838-AC98-6E711E8E74C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A2-4838-AC98-6E711E8E74C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A2-4838-AC98-6E711E8E7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77.769425188339596</c:v>
                </c:pt>
                <c:pt idx="1">
                  <c:v>22.230574811660393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A2-4838-AC98-6E711E8E74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C5A2-4838-AC98-6E711E8E74C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C5A2-4838-AC98-6E711E8E74C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C5A2-4838-AC98-6E711E8E74C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0.77769425188339603</c:v>
                </c:pt>
                <c:pt idx="1">
                  <c:v>0.22230574811660395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A2-4838-AC98-6E711E8E7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7F-4CC5-9326-92B410C7AC2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7F-4CC5-9326-92B410C7AC25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E7F-4CC5-9326-92B410C7AC2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7F-4CC5-9326-92B410C7AC25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7F-4CC5-9326-92B410C7AC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F-4CC5-9326-92B410C7A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84.5</c:v>
                </c:pt>
                <c:pt idx="1">
                  <c:v>15.500000000000004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F-4CC5-9326-92B410C7AC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E7F-4CC5-9326-92B410C7AC2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E7F-4CC5-9326-92B410C7AC25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E7F-4CC5-9326-92B410C7AC25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0.84499999999999997</c:v>
                </c:pt>
                <c:pt idx="1">
                  <c:v>0.15500000000000003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7F-4CC5-9326-92B410C7A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C98-4999-A7D2-3605228A9A7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C98-4999-A7D2-3605228A9A73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C98-4999-A7D2-3605228A9A7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98-4999-A7D2-3605228A9A73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98-4999-A7D2-3605228A9A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98-4999-A7D2-3605228A9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92.104021533869556</c:v>
                </c:pt>
                <c:pt idx="1">
                  <c:v>7.8959784661304377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98-4999-A7D2-3605228A9A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7C98-4999-A7D2-3605228A9A7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7C98-4999-A7D2-3605228A9A73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7C98-4999-A7D2-3605228A9A73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0.92104021533869562</c:v>
                </c:pt>
                <c:pt idx="1">
                  <c:v>7.8959784661304377E-2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98-4999-A7D2-3605228A9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330-4D59-BD7A-A2FB2F92D1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330-4D59-BD7A-A2FB2F92D16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330-4D59-BD7A-A2FB2F92D16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30-4D59-BD7A-A2FB2F92D16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30-4D59-BD7A-A2FB2F92D1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30-4D59-BD7A-A2FB2F92D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94.016549968173138</c:v>
                </c:pt>
                <c:pt idx="1">
                  <c:v>5.9834500318268642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30-4D59-BD7A-A2FB2F92D1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1330-4D59-BD7A-A2FB2F92D16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1330-4D59-BD7A-A2FB2F92D16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1330-4D59-BD7A-A2FB2F92D16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0.94016549968173135</c:v>
                </c:pt>
                <c:pt idx="1">
                  <c:v>5.9834500318268646E-2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30-4D59-BD7A-A2FB2F92D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0.19700000000000001</c:v>
                </c:pt>
                <c:pt idx="1">
                  <c:v>0.80299999999999994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0.17100000000000001</c:v>
                </c:pt>
                <c:pt idx="1">
                  <c:v>0.82899999999999996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MAZOWIECKIE</c:v>
                </c:pt>
                <c:pt idx="1">
                  <c:v>POMORSKIE</c:v>
                </c:pt>
                <c:pt idx="2">
                  <c:v>ŚLĄSKIE</c:v>
                </c:pt>
                <c:pt idx="3">
                  <c:v>ŁÓDZKIE</c:v>
                </c:pt>
                <c:pt idx="4">
                  <c:v>KUJAWSKO-POMORSKIE</c:v>
                </c:pt>
                <c:pt idx="5">
                  <c:v>WIELKOPOLSKIE</c:v>
                </c:pt>
                <c:pt idx="6">
                  <c:v>MAŁOPOLSKIE</c:v>
                </c:pt>
                <c:pt idx="7">
                  <c:v>WARMIŃSKO-MAZURSKIE</c:v>
                </c:pt>
                <c:pt idx="8">
                  <c:v>DOLNOŚLĄSKIE</c:v>
                </c:pt>
                <c:pt idx="9">
                  <c:v>LUBELSKIE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21.447559858125175</c:v>
                </c:pt>
                <c:pt idx="1">
                  <c:v>17.188269659969059</c:v>
                </c:pt>
                <c:pt idx="2">
                  <c:v>8.6070174774787986</c:v>
                </c:pt>
                <c:pt idx="3">
                  <c:v>8.1289418908855335</c:v>
                </c:pt>
                <c:pt idx="4">
                  <c:v>7.6743147918461379</c:v>
                </c:pt>
                <c:pt idx="5">
                  <c:v>6.9713145555689691</c:v>
                </c:pt>
                <c:pt idx="6">
                  <c:v>6.6236841855413422</c:v>
                </c:pt>
                <c:pt idx="7">
                  <c:v>5.3347721360262952</c:v>
                </c:pt>
                <c:pt idx="8">
                  <c:v>3.4662920362554805</c:v>
                </c:pt>
                <c:pt idx="9">
                  <c:v>3.2434912767402664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A-43F4-86CB-720B27BD6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97-4481-B9EB-ACB64CC3125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97-4481-B9EB-ACB64CC31257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397-4481-B9EB-ACB64CC3125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97-4481-B9EB-ACB64CC31257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97-4481-B9EB-ACB64CC312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7-4481-B9EB-ACB64CC31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15.15921794246815</c:v>
                </c:pt>
                <c:pt idx="1">
                  <c:v>84.840782057531854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97-4481-B9EB-ACB64CC312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397-4481-B9EB-ACB64CC3125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397-4481-B9EB-ACB64CC31257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397-4481-B9EB-ACB64CC31257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0.15159217942468151</c:v>
                </c:pt>
                <c:pt idx="1">
                  <c:v>0.84840782057531849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97-4481-B9EB-ACB64CC31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7.8E-2</c:v>
                </c:pt>
                <c:pt idx="1">
                  <c:v>0.92200000000000004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31.955195810388037</c:v>
                </c:pt>
                <c:pt idx="1">
                  <c:v>12.325538969920524</c:v>
                </c:pt>
                <c:pt idx="2">
                  <c:v>12.079930178808144</c:v>
                </c:pt>
                <c:pt idx="3">
                  <c:v>10.049284602068816</c:v>
                </c:pt>
                <c:pt idx="4">
                  <c:v>9.6645792281543077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F-4FD2-88CE-25927571B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22175935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MAŁOPOLSKIE</c:v>
                </c:pt>
                <c:pt idx="1">
                  <c:v>ŚLĄSKIE</c:v>
                </c:pt>
                <c:pt idx="2">
                  <c:v>ZACHODNIOPOMORSKIE</c:v>
                </c:pt>
                <c:pt idx="3">
                  <c:v>POMORSKIE</c:v>
                </c:pt>
                <c:pt idx="4">
                  <c:v>MAZOWIECKIE</c:v>
                </c:pt>
                <c:pt idx="5">
                  <c:v>DOLNOŚLĄSKIE</c:v>
                </c:pt>
                <c:pt idx="6">
                  <c:v>WIELKOPOLSKIE</c:v>
                </c:pt>
                <c:pt idx="7">
                  <c:v>PODKARPACKIE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25.976967627644093</c:v>
                </c:pt>
                <c:pt idx="1">
                  <c:v>21.820843974052913</c:v>
                </c:pt>
                <c:pt idx="2">
                  <c:v>16.096000640825977</c:v>
                </c:pt>
                <c:pt idx="3">
                  <c:v>13.102468170434605</c:v>
                </c:pt>
                <c:pt idx="4">
                  <c:v>5.9286014828288502</c:v>
                </c:pt>
                <c:pt idx="5">
                  <c:v>5.8396238940976639</c:v>
                </c:pt>
                <c:pt idx="6">
                  <c:v>2.0390101003611982</c:v>
                </c:pt>
                <c:pt idx="7">
                  <c:v>1.9737736354493365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B32-4401-9268-8896AE54B438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B32-4401-9268-8896AE54B438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0.115</c:v>
                </c:pt>
                <c:pt idx="1">
                  <c:v>0.88500000000000001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32-4401-9268-8896AE54B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2F9-433F-9A90-1FA03045E584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2F9-433F-9A90-1FA03045E584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0.114</c:v>
                </c:pt>
                <c:pt idx="1">
                  <c:v>0.88600000000000001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F9-433F-9A90-1FA03045E5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34-4506-985C-70EEF45A822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634-4506-985C-70EEF45A822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634-4506-985C-70EEF45A822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634-4506-985C-70EEF45A822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34-4506-985C-70EEF45A82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34-4506-985C-70EEF45A8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90.8</c:v>
                </c:pt>
                <c:pt idx="1">
                  <c:v>9.1999999999999975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34-4506-985C-70EEF45A82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1634-4506-985C-70EEF45A822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1634-4506-985C-70EEF45A822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1634-4506-985C-70EEF45A822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0.90800000000000003</c:v>
                </c:pt>
                <c:pt idx="1">
                  <c:v>9.1999999999999971E-2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34-4506-985C-70EEF45A8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EB9-46E6-8C14-04B81C795D18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EB9-46E6-8C14-04B81C795D1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EB9-46E6-8C14-04B81C795D1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B9-46E6-8C14-04B81C795D1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9-46E6-8C14-04B81C795D1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B9-46E6-8C14-04B81C795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77.590097247823039</c:v>
                </c:pt>
                <c:pt idx="1">
                  <c:v>22.409902752176951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B9-46E6-8C14-04B81C795D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0EB9-46E6-8C14-04B81C795D1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0EB9-46E6-8C14-04B81C795D1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0EB9-46E6-8C14-04B81C795D1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0.77590097247823042</c:v>
                </c:pt>
                <c:pt idx="1">
                  <c:v>0.22409902752176952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EB9-46E6-8C14-04B81C795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BD-4B06-ABE6-33F27D2FD4A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ABD-4B06-ABE6-33F27D2FD4A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ABD-4B06-ABE6-33F27D2FD4A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BD-4B06-ABE6-33F27D2FD4A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BD-4B06-ABE6-33F27D2FD4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BD-4B06-ABE6-33F27D2FD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87.6</c:v>
                </c:pt>
                <c:pt idx="1">
                  <c:v>12.4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BD-4B06-ABE6-33F27D2FD4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ABD-4B06-ABE6-33F27D2FD4A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ABD-4B06-ABE6-33F27D2FD4A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ABD-4B06-ABE6-33F27D2FD4A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0.876</c:v>
                </c:pt>
                <c:pt idx="1">
                  <c:v>0.124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BD-4B06-ABE6-33F27D2FD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299-4614-988E-7803153DE53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299-4614-988E-7803153DE53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299-4614-988E-7803153DE53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299-4614-988E-7803153DE53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99-4614-988E-7803153DE5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99-4614-988E-7803153DE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93.150758933277118</c:v>
                </c:pt>
                <c:pt idx="1">
                  <c:v>6.8492410667228887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99-4614-988E-7803153DE5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C299-4614-988E-7803153DE53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C299-4614-988E-7803153DE53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C299-4614-988E-7803153DE53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0.93150758933277111</c:v>
                </c:pt>
                <c:pt idx="1">
                  <c:v>6.8492410667228887E-2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299-4614-988E-7803153DE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3BC-4B3A-84A1-A70ABD23D10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3BC-4B3A-84A1-A70ABD23D10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3BC-4B3A-84A1-A70ABD23D10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BC-4B3A-84A1-A70ABD23D10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BC-4B3A-84A1-A70ABD23D10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BC-4B3A-84A1-A70ABD23D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83.659491193737765</c:v>
                </c:pt>
                <c:pt idx="1">
                  <c:v>16.340508806262232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BC-4B3A-84A1-A70ABD23D1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03BC-4B3A-84A1-A70ABD23D10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03BC-4B3A-84A1-A70ABD23D10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03BC-4B3A-84A1-A70ABD23D10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0.83659491193737767</c:v>
                </c:pt>
                <c:pt idx="1">
                  <c:v>0.16340508806262233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3BC-4B3A-84A1-A70ABD23D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6.4000000000000001E-2</c:v>
                </c:pt>
                <c:pt idx="1">
                  <c:v>0.93599999999999994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7.1999999999999995E-2</c:v>
                </c:pt>
                <c:pt idx="1">
                  <c:v>0.92800000000000005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MAZOWIECKIE</c:v>
                </c:pt>
                <c:pt idx="1">
                  <c:v>POMORSKIE</c:v>
                </c:pt>
                <c:pt idx="2">
                  <c:v>ŚLĄSKIE</c:v>
                </c:pt>
                <c:pt idx="3">
                  <c:v>ŁÓDZKIE</c:v>
                </c:pt>
                <c:pt idx="4">
                  <c:v>KUJAWSKO-POMORSKIE</c:v>
                </c:pt>
                <c:pt idx="5">
                  <c:v>WIELKOPOLSKIE</c:v>
                </c:pt>
                <c:pt idx="6">
                  <c:v>MAŁOPOLSKIE</c:v>
                </c:pt>
                <c:pt idx="7">
                  <c:v>WARMIŃSKO-MAZURSKIE</c:v>
                </c:pt>
                <c:pt idx="8">
                  <c:v>DOLNOŚLĄSKIE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50.440028578182293</c:v>
                </c:pt>
                <c:pt idx="1">
                  <c:v>11.824605086797716</c:v>
                </c:pt>
                <c:pt idx="2">
                  <c:v>7.9983076787798826</c:v>
                </c:pt>
                <c:pt idx="3">
                  <c:v>4.4246528050222018</c:v>
                </c:pt>
                <c:pt idx="4">
                  <c:v>4.0782572083829116</c:v>
                </c:pt>
                <c:pt idx="5">
                  <c:v>3.5684040822176502</c:v>
                </c:pt>
                <c:pt idx="6">
                  <c:v>3.3230552048444864</c:v>
                </c:pt>
                <c:pt idx="7">
                  <c:v>2.7755492594004023</c:v>
                </c:pt>
                <c:pt idx="8">
                  <c:v>2.5500903496721321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C-4853-B873-4CFA53FA2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A1E-4848-8169-FC7F6D728F7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A1E-4848-8169-FC7F6D728F7B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A1E-4848-8169-FC7F6D728F7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1E-4848-8169-FC7F6D728F7B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1E-4848-8169-FC7F6D728F7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1E-4848-8169-FC7F6D728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</c:v>
                </c:pt>
                <c:pt idx="1">
                  <c:v>95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1E-4848-8169-FC7F6D728F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6A1E-4848-8169-FC7F6D728F7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6A1E-4848-8169-FC7F6D728F7B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6A1E-4848-8169-FC7F6D728F7B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0.05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A1E-4848-8169-FC7F6D728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22.641918976526394</c:v>
                </c:pt>
                <c:pt idx="1">
                  <c:v>15.048775263878442</c:v>
                </c:pt>
                <c:pt idx="2">
                  <c:v>9.6958085071887776</c:v>
                </c:pt>
                <c:pt idx="3">
                  <c:v>9.0422309229801101</c:v>
                </c:pt>
                <c:pt idx="4">
                  <c:v>4.6145946650721816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D-44A8-B052-15DEED237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71002236158515E-2"/>
          <c:w val="0.93418920890619261"/>
          <c:h val="0.989289977638414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MAŁOPOLSKIE</c:v>
                </c:pt>
                <c:pt idx="1">
                  <c:v>ŚWIĘTOKRZYSKIE</c:v>
                </c:pt>
                <c:pt idx="2">
                  <c:v>POMORSKIE</c:v>
                </c:pt>
                <c:pt idx="3">
                  <c:v>ZACHODNIOPOMORSKIE</c:v>
                </c:pt>
                <c:pt idx="4">
                  <c:v>MAZOWIECKIE</c:v>
                </c:pt>
                <c:pt idx="5">
                  <c:v>PODKARPACKIE</c:v>
                </c:pt>
                <c:pt idx="6">
                  <c:v>LUBELSKIE</c:v>
                </c:pt>
                <c:pt idx="7">
                  <c:v>ŚLĄSKIE</c:v>
                </c:pt>
                <c:pt idx="8">
                  <c:v>DOLNOŚLĄSKIE</c:v>
                </c:pt>
                <c:pt idx="9">
                  <c:v>ŁÓDZKIE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35.297462844727896</c:v>
                </c:pt>
                <c:pt idx="1">
                  <c:v>17.226731996715937</c:v>
                </c:pt>
                <c:pt idx="2">
                  <c:v>14.276654926326055</c:v>
                </c:pt>
                <c:pt idx="3">
                  <c:v>8.233418269622554</c:v>
                </c:pt>
                <c:pt idx="4">
                  <c:v>6.2029479805318317</c:v>
                </c:pt>
                <c:pt idx="5">
                  <c:v>3.9791177589209967</c:v>
                </c:pt>
                <c:pt idx="6">
                  <c:v>3.5378277687913027</c:v>
                </c:pt>
                <c:pt idx="7">
                  <c:v>2.7182505325039288</c:v>
                </c:pt>
                <c:pt idx="8">
                  <c:v>2.4306724700280036</c:v>
                </c:pt>
                <c:pt idx="9">
                  <c:v>2.2189513294823651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FF8-4D0A-9A9D-0546772107FA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FF8-4D0A-9A9D-0546772107FA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3.3000000000000002E-2</c:v>
                </c:pt>
                <c:pt idx="1">
                  <c:v>0.96699999999999997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F8-4D0A-9A9D-0546772107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111-4658-B1F4-252370DAF43A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111-4658-B1F4-252370DAF43A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3.5000000000000003E-2</c:v>
                </c:pt>
                <c:pt idx="1">
                  <c:v>0.96499999999999997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11-4658-B1F4-252370DAF4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725-46BD-BE64-F002E30FA59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725-46BD-BE64-F002E30FA59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725-46BD-BE64-F002E30FA59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25-46BD-BE64-F002E30FA59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25-46BD-BE64-F002E30FA5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25-46BD-BE64-F002E30FA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</c:v>
                </c:pt>
                <c:pt idx="1">
                  <c:v>10.999999999999998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25-46BD-BE64-F002E30FA5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A725-46BD-BE64-F002E30FA59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A725-46BD-BE64-F002E30FA59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A725-46BD-BE64-F002E30FA59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0.89</c:v>
                </c:pt>
                <c:pt idx="1">
                  <c:v>0.10999999999999999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725-46BD-BE64-F002E30FA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F5A-4DC8-A60B-9FCF8EDBF910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F5A-4DC8-A60B-9FCF8EDBF91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F5A-4DC8-A60B-9FCF8EDBF91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5A-4DC8-A60B-9FCF8EDBF91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5A-4DC8-A60B-9FCF8EDBF9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5A-4DC8-A60B-9FCF8EDBF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68.118753074160338</c:v>
                </c:pt>
                <c:pt idx="1">
                  <c:v>31.881246925839651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5A-4DC8-A60B-9FCF8EDBF9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9F5A-4DC8-A60B-9FCF8EDBF91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F5A-4DC8-A60B-9FCF8EDBF91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9F5A-4DC8-A60B-9FCF8EDBF91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0.68118753074160343</c:v>
                </c:pt>
                <c:pt idx="1">
                  <c:v>0.31881246925839651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F5A-4DC8-A60B-9FCF8EDBF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0D4-45D5-9A10-684CEDEE39D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0D4-45D5-9A10-684CEDEE39D9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0D4-45D5-9A10-684CEDEE39D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D4-45D5-9A10-684CEDEE39D9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D4-45D5-9A10-684CEDEE39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D4-45D5-9A10-684CEDEE3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83.5</c:v>
                </c:pt>
                <c:pt idx="1">
                  <c:v>16.500000000000004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D4-45D5-9A10-684CEDEE39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B0D4-45D5-9A10-684CEDEE39D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B0D4-45D5-9A10-684CEDEE39D9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0D4-45D5-9A10-684CEDEE39D9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0.83499999999999996</c:v>
                </c:pt>
                <c:pt idx="1">
                  <c:v>0.16500000000000004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D4-45D5-9A10-684CEDEE3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85.823293172690768</c:v>
                </c:pt>
                <c:pt idx="1">
                  <c:v>14.176706827309237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C9-42DD-9B51-BA520CD437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0.85823293172690762</c:v>
                </c:pt>
                <c:pt idx="1">
                  <c:v>0.14176706827309238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5AF-4C44-A85A-D0CF8C9CFE2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5AF-4C44-A85A-D0CF8C9CFE2D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5AF-4C44-A85A-D0CF8C9CFE2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AF-4C44-A85A-D0CF8C9CFE2D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AF-4C44-A85A-D0CF8C9CFE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AF-4C44-A85A-D0CF8C9CF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91.584136847777486</c:v>
                </c:pt>
                <c:pt idx="1">
                  <c:v>8.4158631522225136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AF-4C44-A85A-D0CF8C9CFE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D5AF-4C44-A85A-D0CF8C9CFE2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D5AF-4C44-A85A-D0CF8C9CFE2D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D5AF-4C44-A85A-D0CF8C9CFE2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0.91584136847777486</c:v>
                </c:pt>
                <c:pt idx="1">
                  <c:v>8.4158631522225136E-2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AF-4C44-A85A-D0CF8C9CF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50A-4DF8-A02B-3C44A9C1DBD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50A-4DF8-A02B-3C44A9C1DBDF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50A-4DF8-A02B-3C44A9C1DBD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0A-4DF8-A02B-3C44A9C1DBDF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0A-4DF8-A02B-3C44A9C1DBD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0A-4DF8-A02B-3C44A9C1DB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81.007751937984494</c:v>
                </c:pt>
                <c:pt idx="1">
                  <c:v>18.992248062015506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0A-4DF8-A02B-3C44A9C1DB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F50A-4DF8-A02B-3C44A9C1DBD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F50A-4DF8-A02B-3C44A9C1DBDF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F50A-4DF8-A02B-3C44A9C1DBDF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0.81007751937984496</c:v>
                </c:pt>
                <c:pt idx="1">
                  <c:v>0.18992248062015504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50A-4DF8-A02B-3C44A9C1D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1.6E-2</c:v>
                </c:pt>
                <c:pt idx="1">
                  <c:v>0.98399999999999999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General">
                  <c:v>2.4115252882914402E-2</c:v>
                </c:pt>
                <c:pt idx="1">
                  <c:v>0.97588474711708562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440525872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ŚWIĘTOKRZYSKIE</c:v>
                </c:pt>
                <c:pt idx="1">
                  <c:v>MAZOWIECKIE</c:v>
                </c:pt>
                <c:pt idx="2">
                  <c:v>LUBELSKIE</c:v>
                </c:pt>
                <c:pt idx="3">
                  <c:v>PODKARPACKIE</c:v>
                </c:pt>
                <c:pt idx="4">
                  <c:v>MAŁOPOLSKIE</c:v>
                </c:pt>
                <c:pt idx="5">
                  <c:v>ŚLĄSKIE</c:v>
                </c:pt>
                <c:pt idx="6">
                  <c:v>KUJAWSKO-POMORSKIE</c:v>
                </c:pt>
                <c:pt idx="7">
                  <c:v>ŁÓDZKIE</c:v>
                </c:pt>
                <c:pt idx="8">
                  <c:v>OPOLSKIE</c:v>
                </c:pt>
                <c:pt idx="9">
                  <c:v>DOLNOŚLĄSKIE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21.681168854103458</c:v>
                </c:pt>
                <c:pt idx="1">
                  <c:v>17.039324355617815</c:v>
                </c:pt>
                <c:pt idx="2">
                  <c:v>12.823106859429313</c:v>
                </c:pt>
                <c:pt idx="3">
                  <c:v>8.4758742831197207</c:v>
                </c:pt>
                <c:pt idx="4">
                  <c:v>7.2636647489974449</c:v>
                </c:pt>
                <c:pt idx="5">
                  <c:v>7.0888183429685476</c:v>
                </c:pt>
                <c:pt idx="6">
                  <c:v>5.8437442757791791</c:v>
                </c:pt>
                <c:pt idx="7">
                  <c:v>5.4520988664933085</c:v>
                </c:pt>
                <c:pt idx="8">
                  <c:v>3.9030593185009601</c:v>
                </c:pt>
                <c:pt idx="9">
                  <c:v>3.2013797739991143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75F-97D1-7388CA9B4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0C-44B5-BA7B-0CE446A6868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A0C-44B5-BA7B-0CE446A68685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A0C-44B5-BA7B-0CE446A6868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0C-44B5-BA7B-0CE446A68685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C-44B5-BA7B-0CE446A686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0C-44B5-BA7B-0CE446A68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3.2745443419262035</c:v>
                </c:pt>
                <c:pt idx="1">
                  <c:v>96.725455658073798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0C-44B5-BA7B-0CE446A686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A0C-44B5-BA7B-0CE446A6868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A0C-44B5-BA7B-0CE446A68685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A0C-44B5-BA7B-0CE446A68685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3.2745443419262034E-2</c:v>
                </c:pt>
                <c:pt idx="1">
                  <c:v>0.967254556580738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0C-44B5-BA7B-0CE446A68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48.673942449512836</c:v>
                </c:pt>
                <c:pt idx="1">
                  <c:v>19.318295764579659</c:v>
                </c:pt>
                <c:pt idx="2">
                  <c:v>9.5612898392190537</c:v>
                </c:pt>
                <c:pt idx="3">
                  <c:v>5.6156904406223429</c:v>
                </c:pt>
                <c:pt idx="4">
                  <c:v>4.8453412696894631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6-45A5-9439-C644DDFE2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86.6</c:v>
                </c:pt>
                <c:pt idx="1">
                  <c:v>13.4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C9-42DD-9B51-BA520CD437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0.86599999999999999</c:v>
                </c:pt>
                <c:pt idx="1">
                  <c:v>0.13400000000000001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22175935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WARMIŃSKO-MAZURSKIE</c:v>
                </c:pt>
                <c:pt idx="1">
                  <c:v>POMORSKIE</c:v>
                </c:pt>
                <c:pt idx="2">
                  <c:v>MAŁOPOLSKIE</c:v>
                </c:pt>
                <c:pt idx="3">
                  <c:v>MAZOWIECKIE</c:v>
                </c:pt>
                <c:pt idx="4">
                  <c:v>ZACHODNIOPOMORSKIE</c:v>
                </c:pt>
                <c:pt idx="5">
                  <c:v>DOLNOŚLĄSKIE</c:v>
                </c:pt>
                <c:pt idx="6">
                  <c:v>KUJAWSKO-POMORSKIE</c:v>
                </c:pt>
                <c:pt idx="7">
                  <c:v>PODLASKIE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32.212640789644084</c:v>
                </c:pt>
                <c:pt idx="1">
                  <c:v>25.710978442500547</c:v>
                </c:pt>
                <c:pt idx="2">
                  <c:v>13.371756467079363</c:v>
                </c:pt>
                <c:pt idx="3">
                  <c:v>9.3913474551135447</c:v>
                </c:pt>
                <c:pt idx="4">
                  <c:v>4.351699829218771</c:v>
                </c:pt>
                <c:pt idx="5">
                  <c:v>2.9718254705400069</c:v>
                </c:pt>
                <c:pt idx="6">
                  <c:v>2.7430873052852927</c:v>
                </c:pt>
                <c:pt idx="7">
                  <c:v>2.3206455540244511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A57B-43D2-82D2-AEFFBF734740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57B-43D2-82D2-AEFFBF734740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3.5000000000000003E-2</c:v>
                </c:pt>
                <c:pt idx="1">
                  <c:v>0.96499999999999997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7B-43D2-82D2-AEFFBF7347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DOLNOŚLĄSKIE</c:v>
                </c:pt>
                <c:pt idx="1">
                  <c:v>WIELKOPOLSKIE</c:v>
                </c:pt>
                <c:pt idx="2">
                  <c:v>ŚLĄSKIE</c:v>
                </c:pt>
                <c:pt idx="3">
                  <c:v>MAZOWIECKIE</c:v>
                </c:pt>
                <c:pt idx="4">
                  <c:v>ZACHODNIOPOMORSKIE</c:v>
                </c:pt>
                <c:pt idx="5">
                  <c:v>LUBUSKIE</c:v>
                </c:pt>
                <c:pt idx="6">
                  <c:v>ŁÓDZKIE</c:v>
                </c:pt>
                <c:pt idx="7">
                  <c:v>MAŁOPOLSKIE</c:v>
                </c:pt>
                <c:pt idx="8">
                  <c:v>POMORSKIE</c:v>
                </c:pt>
                <c:pt idx="9">
                  <c:v>OPOLSKIE</c:v>
                </c:pt>
                <c:pt idx="10">
                  <c:v>KUJAWSKO-POMORSKIE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22.937955798636448</c:v>
                </c:pt>
                <c:pt idx="1">
                  <c:v>18.58185137469523</c:v>
                </c:pt>
                <c:pt idx="2">
                  <c:v>9.0580702769473191</c:v>
                </c:pt>
                <c:pt idx="3">
                  <c:v>8.3881548889831361</c:v>
                </c:pt>
                <c:pt idx="4">
                  <c:v>6.7085867029578861</c:v>
                </c:pt>
                <c:pt idx="5">
                  <c:v>5.690220488931252</c:v>
                </c:pt>
                <c:pt idx="6">
                  <c:v>5.0226823915378622</c:v>
                </c:pt>
                <c:pt idx="7">
                  <c:v>4.9377304684937044</c:v>
                </c:pt>
                <c:pt idx="8">
                  <c:v>4.6537622680605519</c:v>
                </c:pt>
                <c:pt idx="9">
                  <c:v>3.7259879020973474</c:v>
                </c:pt>
                <c:pt idx="10">
                  <c:v>3.5719603469631385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1-4B11-8CEC-7A54215CB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71024"/>
        <c:axId val="-810551984"/>
      </c:barChart>
      <c:catAx>
        <c:axId val="-8105710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51984"/>
        <c:crosses val="autoZero"/>
        <c:auto val="1"/>
        <c:lblAlgn val="ctr"/>
        <c:lblOffset val="100"/>
        <c:noMultiLvlLbl val="0"/>
      </c:catAx>
      <c:valAx>
        <c:axId val="-810551984"/>
        <c:scaling>
          <c:orientation val="minMax"/>
          <c:max val="60"/>
        </c:scaling>
        <c:delete val="1"/>
        <c:axPos val="t"/>
        <c:numFmt formatCode="General" sourceLinked="1"/>
        <c:majorTickMark val="out"/>
        <c:minorTickMark val="none"/>
        <c:tickLblPos val="none"/>
        <c:crossAx val="-81057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57B-40DA-B60F-2524F3B909BA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57B-40DA-B60F-2524F3B909BA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3.5999999999999997E-2</c:v>
                </c:pt>
                <c:pt idx="1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7B-40DA-B60F-2524F3B909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1B-4DE1-9091-615014BA2DA5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1B-4DE1-9091-615014BA2DA5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1B-4DE1-9091-615014BA2DA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1B-4DE1-9091-615014BA2DA5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1B-4DE1-9091-615014BA2D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1B-4DE1-9091-615014BA2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73.079093206780072</c:v>
                </c:pt>
                <c:pt idx="1">
                  <c:v>26.920906793219917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1B-4DE1-9091-615014BA2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221B-4DE1-9091-615014BA2DA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221B-4DE1-9091-615014BA2DA5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221B-4DE1-9091-615014BA2DA5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0.73079093206780077</c:v>
                </c:pt>
                <c:pt idx="1">
                  <c:v>0.26920906793219918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21B-4DE1-9091-615014BA2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0B9-43CE-B019-2C903FDB254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0B9-43CE-B019-2C903FDB2546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0B9-43CE-B019-2C903FDB254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B9-43CE-B019-2C903FDB2546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B9-43CE-B019-2C903FDB254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B9-43CE-B019-2C903FDB2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82.6</c:v>
                </c:pt>
                <c:pt idx="1">
                  <c:v>17.400000000000006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B9-43CE-B019-2C903FDB25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0B9-43CE-B019-2C903FDB254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0B9-43CE-B019-2C903FDB2546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0B9-43CE-B019-2C903FDB2546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0.82599999999999996</c:v>
                </c:pt>
                <c:pt idx="1">
                  <c:v>0.17400000000000004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B9-43CE-B019-2C903FDB2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560-4529-9906-0F27898D8C2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560-4529-9906-0F27898D8C29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560-4529-9906-0F27898D8C2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60-4529-9906-0F27898D8C29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60-4529-9906-0F27898D8C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60-4529-9906-0F27898D8C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92.803578505321553</c:v>
                </c:pt>
                <c:pt idx="1">
                  <c:v>7.1964214946784395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60-4529-9906-0F27898D8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8560-4529-9906-0F27898D8C2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8560-4529-9906-0F27898D8C29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8560-4529-9906-0F27898D8C29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0.9280357850532156</c:v>
                </c:pt>
                <c:pt idx="1">
                  <c:v>7.1964214946784399E-2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60-4529-9906-0F27898D8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09270595221364E-2"/>
          <c:y val="7.9727564102564097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2D-49BA-8F2D-D34A0651E79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2D-49BA-8F2D-D34A0651E79C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E2D-49BA-8F2D-D34A0651E79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2D-49BA-8F2D-D34A0651E79C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2D-49BA-8F2D-D34A0651E79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2D-49BA-8F2D-D34A0651E7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88.933873144399456</c:v>
                </c:pt>
                <c:pt idx="1">
                  <c:v>11.066126855600544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2D-49BA-8F2D-D34A0651E7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2E2D-49BA-8F2D-D34A0651E79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2E2D-49BA-8F2D-D34A0651E79C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2E2D-49BA-8F2D-D34A0651E79C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0.88933873144399456</c:v>
                </c:pt>
                <c:pt idx="1">
                  <c:v>0.11066126855600544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2D-49BA-8F2D-D34A0651E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4.7E-2</c:v>
                </c:pt>
                <c:pt idx="1">
                  <c:v>0.95299999999999996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4.1000000000000002E-2</c:v>
                </c:pt>
                <c:pt idx="1">
                  <c:v>0.95899999999999996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440525872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MAZOWIECKIE</c:v>
                </c:pt>
                <c:pt idx="1">
                  <c:v>WARMIŃSKO-MAZURSKIE</c:v>
                </c:pt>
                <c:pt idx="2">
                  <c:v>PODLASKIE</c:v>
                </c:pt>
                <c:pt idx="3">
                  <c:v>POMORSKIE</c:v>
                </c:pt>
                <c:pt idx="4">
                  <c:v>ŚLĄSKIE</c:v>
                </c:pt>
                <c:pt idx="5">
                  <c:v>KUJAWSKO-POMORSKIE</c:v>
                </c:pt>
                <c:pt idx="6">
                  <c:v>ŁÓDZKIE</c:v>
                </c:pt>
                <c:pt idx="7">
                  <c:v>LUBELSKIE</c:v>
                </c:pt>
                <c:pt idx="8">
                  <c:v>MAŁOPOLSKIE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29.235187270059949</c:v>
                </c:pt>
                <c:pt idx="1">
                  <c:v>28.037633683625586</c:v>
                </c:pt>
                <c:pt idx="2">
                  <c:v>9.1915417843174563</c:v>
                </c:pt>
                <c:pt idx="3">
                  <c:v>8.7853058237850323</c:v>
                </c:pt>
                <c:pt idx="4">
                  <c:v>3.7998071291280722</c:v>
                </c:pt>
                <c:pt idx="5">
                  <c:v>3.6307728897853289</c:v>
                </c:pt>
                <c:pt idx="6">
                  <c:v>3.4027074963944615</c:v>
                </c:pt>
                <c:pt idx="7">
                  <c:v>3.0405014572544253</c:v>
                </c:pt>
                <c:pt idx="8">
                  <c:v>2.8980156067204987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B-4916-9EBA-A6EDD6203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14A-4AC9-B996-F854D866A09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4A-4AC9-B996-F854D866A096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14A-4AC9-B996-F854D866A09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4A-4AC9-B996-F854D866A096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4A-4AC9-B996-F854D866A09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4A-4AC9-B996-F854D866A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3.9697400549676134</c:v>
                </c:pt>
                <c:pt idx="1">
                  <c:v>96.030259945032384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4A-4AC9-B996-F854D866A0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C14A-4AC9-B996-F854D866A09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C14A-4AC9-B996-F854D866A096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C14A-4AC9-B996-F854D866A096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3.9697400549676132E-2</c:v>
                </c:pt>
                <c:pt idx="1">
                  <c:v>0.96030259945032381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4A-4AC9-B996-F854D866A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22.579355141925504</c:v>
                </c:pt>
                <c:pt idx="1">
                  <c:v>13.25460997820063</c:v>
                </c:pt>
                <c:pt idx="2">
                  <c:v>12.472744166248964</c:v>
                </c:pt>
                <c:pt idx="3">
                  <c:v>7.8579187161804827</c:v>
                </c:pt>
                <c:pt idx="4">
                  <c:v>6.4589072584354996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3-44E1-B3A2-7214FACE1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33.553640441908598</c:v>
                </c:pt>
                <c:pt idx="1">
                  <c:v>21.802456657888339</c:v>
                </c:pt>
                <c:pt idx="2">
                  <c:v>21.449698586989456</c:v>
                </c:pt>
                <c:pt idx="3">
                  <c:v>4.5181757005238259</c:v>
                </c:pt>
                <c:pt idx="4">
                  <c:v>3.3513471975845111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0-4BB5-B676-55A1FBC97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88.8</c:v>
                </c:pt>
                <c:pt idx="1">
                  <c:v>11.2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C9-42DD-9B51-BA520CD437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0.88800000000000001</c:v>
                </c:pt>
                <c:pt idx="1">
                  <c:v>0.11199999999999999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22175935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WARMIŃSKO-MAZURSKIE</c:v>
                </c:pt>
                <c:pt idx="1">
                  <c:v>POMORSKIE</c:v>
                </c:pt>
                <c:pt idx="2">
                  <c:v>MAŁOPOLSKIE</c:v>
                </c:pt>
                <c:pt idx="3">
                  <c:v>MAZOWIECKIE</c:v>
                </c:pt>
                <c:pt idx="4">
                  <c:v>ZACHODNIOPOMORSKIE</c:v>
                </c:pt>
                <c:pt idx="5">
                  <c:v>DOLNOŚLĄSKIE</c:v>
                </c:pt>
                <c:pt idx="6">
                  <c:v>KUJAWSKO-POMORSKIE</c:v>
                </c:pt>
                <c:pt idx="7">
                  <c:v>PODLASKIE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32.212640789644084</c:v>
                </c:pt>
                <c:pt idx="1">
                  <c:v>25.710978442500547</c:v>
                </c:pt>
                <c:pt idx="2">
                  <c:v>13.371756467079363</c:v>
                </c:pt>
                <c:pt idx="3">
                  <c:v>9.3913474551135447</c:v>
                </c:pt>
                <c:pt idx="4">
                  <c:v>4.351699829218771</c:v>
                </c:pt>
                <c:pt idx="5">
                  <c:v>2.9718254705400069</c:v>
                </c:pt>
                <c:pt idx="6">
                  <c:v>2.7430873052852927</c:v>
                </c:pt>
                <c:pt idx="7">
                  <c:v>2.3206455540244511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2C2-46E9-A2BD-9B8638D4B724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2C2-46E9-A2BD-9B8638D4B724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9.9000000000000005E-2</c:v>
                </c:pt>
                <c:pt idx="1">
                  <c:v>0.90100000000000002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C2-46E9-A2BD-9B8638D4B7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2D4-42ED-8631-A93B0186EE4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2D4-42ED-8631-A93B0186EE4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9.1999999999999998E-2</c:v>
                </c:pt>
                <c:pt idx="1">
                  <c:v>0.90800000000000003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D4-42ED-8631-A93B0186EE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704-4469-BC13-75CDBBFAB0B3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04-4469-BC13-75CDBBFAB0B3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04-4469-BC13-75CDBBFAB0B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04-4469-BC13-75CDBBFAB0B3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04-4469-BC13-75CDBBFAB0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04-4469-BC13-75CDBBFAB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80.819231759949943</c:v>
                </c:pt>
                <c:pt idx="1">
                  <c:v>19.180768240050046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04-4469-BC13-75CDBBFAB0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3704-4469-BC13-75CDBBFAB0B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3704-4469-BC13-75CDBBFAB0B3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3704-4469-BC13-75CDBBFAB0B3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0.8081923175994995</c:v>
                </c:pt>
                <c:pt idx="1">
                  <c:v>0.19180768240050045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704-4469-BC13-75CDBBFAB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F25-4556-BCE5-69778C899A7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F25-4556-BCE5-69778C899A75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F25-4556-BCE5-69778C899A7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25-4556-BCE5-69778C899A75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25-4556-BCE5-69778C899A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25-4556-BCE5-69778C899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85.7</c:v>
                </c:pt>
                <c:pt idx="1">
                  <c:v>14.3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25-4556-BCE5-69778C899A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F25-4556-BCE5-69778C899A7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F25-4556-BCE5-69778C899A75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F25-4556-BCE5-69778C899A75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0.85699999999999998</c:v>
                </c:pt>
                <c:pt idx="1">
                  <c:v>0.14300000000000002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25-4556-BCE5-69778C899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E7-4737-91DE-F6356104F50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8E7-4737-91DE-F6356104F50B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8E7-4737-91DE-F6356104F50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E7-4737-91DE-F6356104F50B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7-4737-91DE-F6356104F50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7-4737-91DE-F6356104F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94.102929353756991</c:v>
                </c:pt>
                <c:pt idx="1">
                  <c:v>5.8970706462430078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7-4737-91DE-F6356104F5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8E7-4737-91DE-F6356104F50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8E7-4737-91DE-F6356104F50B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8E7-4737-91DE-F6356104F50B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0.94102929353756992</c:v>
                </c:pt>
                <c:pt idx="1">
                  <c:v>5.8970706462430078E-2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8E7-4737-91DE-F6356104F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44230769230769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D-4286-BBD6-A429394DC5E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D-4286-BBD6-A429394DC5EA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D-4286-BBD6-A429394DC5E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1D-4286-BBD6-A429394DC5EA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1D-4286-BBD6-A429394DC5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1D-4286-BBD6-A429394DC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78.880597014925371</c:v>
                </c:pt>
                <c:pt idx="1">
                  <c:v>21.119402985074633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1D-4286-BBD6-A429394DC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9D1D-4286-BBD6-A429394DC5E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D1D-4286-BBD6-A429394DC5EA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9D1D-4286-BBD6-A429394DC5EA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0.78880597014925369</c:v>
                </c:pt>
                <c:pt idx="1">
                  <c:v>0.21119402985074631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D1D-4286-BBD6-A429394DC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4.2000000000000003E-2</c:v>
                </c:pt>
                <c:pt idx="1">
                  <c:v>0.95799999999999996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4.1000000000000002E-2</c:v>
                </c:pt>
                <c:pt idx="1">
                  <c:v>0.95899999999999996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21.292850872573702</c:v>
                </c:pt>
                <c:pt idx="1">
                  <c:v>17.23146576982041</c:v>
                </c:pt>
                <c:pt idx="2">
                  <c:v>14.931794408968511</c:v>
                </c:pt>
                <c:pt idx="3">
                  <c:v>9.7610427014948105</c:v>
                </c:pt>
                <c:pt idx="4">
                  <c:v>7.2974475840604871</c:v>
                </c:pt>
                <c:pt idx="5">
                  <c:v>4.8968636682498516</c:v>
                </c:pt>
                <c:pt idx="6">
                  <c:v>4.2339294901648374</c:v>
                </c:pt>
                <c:pt idx="7">
                  <c:v>4.1077543475654066</c:v>
                </c:pt>
                <c:pt idx="8">
                  <c:v>3.2594395073020075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09-4355-AE80-5CA4571789C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C09-4355-AE80-5CA4571789CC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C09-4355-AE80-5CA4571789C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09-4355-AE80-5CA4571789CC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09-4355-AE80-5CA4571789C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09-4355-AE80-5CA4571789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6.6982730140368973</c:v>
                </c:pt>
                <c:pt idx="1">
                  <c:v>93.301726985963114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09-4355-AE80-5CA4571789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C09-4355-AE80-5CA4571789C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C09-4355-AE80-5CA4571789CC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C09-4355-AE80-5CA4571789CC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6.6982730140368971E-2</c:v>
                </c:pt>
                <c:pt idx="1">
                  <c:v>0.93301726985963107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C09-4355-AE80-5CA457178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440525872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WIELKOPOLSKIE</c:v>
                </c:pt>
                <c:pt idx="1">
                  <c:v>DOLNOŚLĄSKIE</c:v>
                </c:pt>
                <c:pt idx="2">
                  <c:v>MAZOWIECKIE</c:v>
                </c:pt>
                <c:pt idx="3">
                  <c:v>ŁÓDZKIE</c:v>
                </c:pt>
                <c:pt idx="4">
                  <c:v>KUJAWSKO-POMORSKIE</c:v>
                </c:pt>
                <c:pt idx="5">
                  <c:v>ŚLĄSKIE</c:v>
                </c:pt>
                <c:pt idx="6">
                  <c:v>ZACHODNIOPOMORSKIE</c:v>
                </c:pt>
                <c:pt idx="7">
                  <c:v>LUBUSKIE</c:v>
                </c:pt>
                <c:pt idx="8">
                  <c:v>POMORSKIE</c:v>
                </c:pt>
                <c:pt idx="9">
                  <c:v>MAŁOPOLSKIE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43.644763908996822</c:v>
                </c:pt>
                <c:pt idx="1">
                  <c:v>11.291744640582973</c:v>
                </c:pt>
                <c:pt idx="2">
                  <c:v>6.2638867687420579</c:v>
                </c:pt>
                <c:pt idx="3">
                  <c:v>6.1106368128854243</c:v>
                </c:pt>
                <c:pt idx="4">
                  <c:v>5.5038443673616984</c:v>
                </c:pt>
                <c:pt idx="5">
                  <c:v>5.4512681921552151</c:v>
                </c:pt>
                <c:pt idx="6">
                  <c:v>4.4911376761736221</c:v>
                </c:pt>
                <c:pt idx="7">
                  <c:v>4.3228638637156775</c:v>
                </c:pt>
                <c:pt idx="8">
                  <c:v>3.6363761536699126</c:v>
                </c:pt>
                <c:pt idx="9">
                  <c:v>3.3645206855233805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F-47CA-816F-B30A0F197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4D-4C04-A39B-C4F6DD920A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4D-4C04-A39B-C4F6DD920A42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B4D-4C04-A39B-C4F6DD920A4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B4D-4C04-A39B-C4F6DD920A42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4D-4C04-A39B-C4F6DD920A4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4D-4C04-A39B-C4F6DD920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3.9272870168268241</c:v>
                </c:pt>
                <c:pt idx="1">
                  <c:v>96.072712983173176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4D-4C04-A39B-C4F6DD920A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B4D-4C04-A39B-C4F6DD920A4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B4D-4C04-A39B-C4F6DD920A42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B4D-4C04-A39B-C4F6DD920A42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3.9272870168268241E-2</c:v>
                </c:pt>
                <c:pt idx="1">
                  <c:v>0.96072712983173181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B4D-4C04-A39B-C4F6DD920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20.984183613459589</c:v>
                </c:pt>
                <c:pt idx="1">
                  <c:v>19.461560881713648</c:v>
                </c:pt>
                <c:pt idx="2">
                  <c:v>8.3280047746635404</c:v>
                </c:pt>
                <c:pt idx="3">
                  <c:v>7.8200126228823521</c:v>
                </c:pt>
                <c:pt idx="4">
                  <c:v>5.1715044136237474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F-4D0A-B52A-D437276F7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83.6</c:v>
                </c:pt>
                <c:pt idx="1">
                  <c:v>16.400000000000002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C9-42DD-9B51-BA520CD437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0.83599999999999997</c:v>
                </c:pt>
                <c:pt idx="1">
                  <c:v>0.16400000000000003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76.307648081477325</c:v>
                </c:pt>
                <c:pt idx="1">
                  <c:v>23.692351918522675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1D39-47C0-A337-2E7D2B53009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0.76307648081477319</c:v>
                </c:pt>
                <c:pt idx="1">
                  <c:v>0.23692351918522675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22175935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ZACHODNIOPOMORSKIE</c:v>
                </c:pt>
                <c:pt idx="1">
                  <c:v>DOLNOŚLĄSKIE</c:v>
                </c:pt>
                <c:pt idx="2">
                  <c:v>MAŁOPOLSKIE</c:v>
                </c:pt>
                <c:pt idx="3">
                  <c:v>POMORSKIE</c:v>
                </c:pt>
                <c:pt idx="4">
                  <c:v>MAZOWIECKIE</c:v>
                </c:pt>
                <c:pt idx="5">
                  <c:v>WIELKOPOLSKIE</c:v>
                </c:pt>
                <c:pt idx="6">
                  <c:v>ŚLĄSKIE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43.85656822750736</c:v>
                </c:pt>
                <c:pt idx="1">
                  <c:v>13.088240143574131</c:v>
                </c:pt>
                <c:pt idx="2">
                  <c:v>11.072416026350606</c:v>
                </c:pt>
                <c:pt idx="3">
                  <c:v>9.3474290149110857</c:v>
                </c:pt>
                <c:pt idx="4">
                  <c:v>8.5596247979130293</c:v>
                </c:pt>
                <c:pt idx="5">
                  <c:v>5.0836919160014151</c:v>
                </c:pt>
                <c:pt idx="6">
                  <c:v>1.702722073980842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94.018696871271771</c:v>
                </c:pt>
                <c:pt idx="1">
                  <c:v>5.9813031287282215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C9-42DD-9B51-BA520CD437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0.94018696871271779</c:v>
                </c:pt>
                <c:pt idx="1">
                  <c:v>5.9813031287282215E-2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2D01-4BC7-A130-ACCCC292C5DC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2D01-4BC7-A130-ACCCC292C5DC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4.1000000000000002E-2</c:v>
                </c:pt>
                <c:pt idx="1">
                  <c:v>0.95899999999999996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01-4BC7-A130-ACCCC292C5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228-4AD6-AF40-D373DC82B51C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228-4AD6-AF40-D373DC82B51C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3.5999999999999997E-2</c:v>
                </c:pt>
                <c:pt idx="1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28-4AD6-AF40-D373DC82B5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59A-4989-9F46-462223ABBF8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59A-4989-9F46-462223ABBF8F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59A-4989-9F46-462223ABBF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9A-4989-9F46-462223ABBF8F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9A-4989-9F46-462223ABBF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9A-4989-9F46-462223ABB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79.2</c:v>
                </c:pt>
                <c:pt idx="1">
                  <c:v>20.799999999999997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9A-4989-9F46-462223ABBF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B59A-4989-9F46-462223ABBF8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B59A-4989-9F46-462223ABBF8F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59A-4989-9F46-462223ABBF8F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0.79200000000000004</c:v>
                </c:pt>
                <c:pt idx="1">
                  <c:v>0.20799999999999996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9A-4989-9F46-462223ABB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67E-471B-9C80-F98FF416A0C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67E-471B-9C80-F98FF416A0CD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67E-471B-9C80-F98FF416A0C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7E-471B-9C80-F98FF416A0CD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7E-471B-9C80-F98FF416A0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7E-471B-9C80-F98FF416A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94.571264147324001</c:v>
                </c:pt>
                <c:pt idx="1">
                  <c:v>5.4287358526760032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7E-471B-9C80-F98FF416A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C67E-471B-9C80-F98FF416A0C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C67E-471B-9C80-F98FF416A0CD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C67E-471B-9C80-F98FF416A0C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0.94571264147323997</c:v>
                </c:pt>
                <c:pt idx="1">
                  <c:v>5.4287358526760032E-2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67E-471B-9C80-F98FF416A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0.16400000000000001</c:v>
                </c:pt>
                <c:pt idx="1">
                  <c:v>0.83599999999999997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0.14799999999999999</c:v>
                </c:pt>
                <c:pt idx="1">
                  <c:v>0.85199999999999998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WIELKOPOLSKIE</c:v>
                </c:pt>
                <c:pt idx="1">
                  <c:v>DOLNOŚLĄSKIE</c:v>
                </c:pt>
                <c:pt idx="2">
                  <c:v>ŚLĄSKIE</c:v>
                </c:pt>
                <c:pt idx="3">
                  <c:v>ZACHODNIOPOMORSKIE</c:v>
                </c:pt>
                <c:pt idx="4">
                  <c:v>MAŁOPOLSKIE</c:v>
                </c:pt>
                <c:pt idx="5">
                  <c:v>MAZOWIECKIE</c:v>
                </c:pt>
                <c:pt idx="6">
                  <c:v>LUBUSKIE</c:v>
                </c:pt>
                <c:pt idx="7">
                  <c:v>ŁÓDZKIE</c:v>
                </c:pt>
                <c:pt idx="8">
                  <c:v>KUJAWSKO-POMORSKIE</c:v>
                </c:pt>
                <c:pt idx="9">
                  <c:v>POMORSKIE</c:v>
                </c:pt>
                <c:pt idx="10">
                  <c:v>OPOLSKIE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19.538634973708046</c:v>
                </c:pt>
                <c:pt idx="1">
                  <c:v>15.228782383254247</c:v>
                </c:pt>
                <c:pt idx="2">
                  <c:v>12.201908730687048</c:v>
                </c:pt>
                <c:pt idx="3">
                  <c:v>10.986096512240668</c:v>
                </c:pt>
                <c:pt idx="4">
                  <c:v>6.7792390817399459</c:v>
                </c:pt>
                <c:pt idx="5">
                  <c:v>6.483680608738732</c:v>
                </c:pt>
                <c:pt idx="6">
                  <c:v>6.4483589896697726</c:v>
                </c:pt>
                <c:pt idx="7">
                  <c:v>5.0634805049450415</c:v>
                </c:pt>
                <c:pt idx="8">
                  <c:v>4.7449301823500978</c:v>
                </c:pt>
                <c:pt idx="9">
                  <c:v>3.6914499549913473</c:v>
                </c:pt>
                <c:pt idx="10">
                  <c:v>2.544793555202145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71024"/>
        <c:axId val="-810551984"/>
      </c:barChart>
      <c:catAx>
        <c:axId val="-8105710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51984"/>
        <c:crosses val="autoZero"/>
        <c:auto val="1"/>
        <c:lblAlgn val="ctr"/>
        <c:lblOffset val="100"/>
        <c:noMultiLvlLbl val="0"/>
      </c:catAx>
      <c:valAx>
        <c:axId val="-810551984"/>
        <c:scaling>
          <c:orientation val="minMax"/>
          <c:max val="60"/>
        </c:scaling>
        <c:delete val="1"/>
        <c:axPos val="t"/>
        <c:numFmt formatCode="General" sourceLinked="1"/>
        <c:majorTickMark val="out"/>
        <c:minorTickMark val="none"/>
        <c:tickLblPos val="none"/>
        <c:crossAx val="-81057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AC8-48FA-A19A-D7CEFC6CD0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AC8-48FA-A19A-D7CEFC6CD0BC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AC8-48FA-A19A-D7CEFC6CD0B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C8-48FA-A19A-D7CEFC6CD0BC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C8-48FA-A19A-D7CEFC6CD0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C8-48FA-A19A-D7CEFC6CD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12.22034287903805</c:v>
                </c:pt>
                <c:pt idx="1">
                  <c:v>87.779657120961957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C8-48FA-A19A-D7CEFC6CD0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1AC8-48FA-A19A-D7CEFC6CD0B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1AC8-48FA-A19A-D7CEFC6CD0BC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1AC8-48FA-A19A-D7CEFC6CD0BC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0.1222034287903805</c:v>
                </c:pt>
                <c:pt idx="1">
                  <c:v>0.87779657120961951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C8-48FA-A19A-D7CEFC6CD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19.799455475639956</c:v>
                </c:pt>
                <c:pt idx="1">
                  <c:v>19.239656970864033</c:v>
                </c:pt>
                <c:pt idx="2">
                  <c:v>18.221369470504182</c:v>
                </c:pt>
                <c:pt idx="3">
                  <c:v>17.125869607228612</c:v>
                </c:pt>
                <c:pt idx="4">
                  <c:v>8.8513869066076758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3-48D8-8F29-6F5B6A90D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5440199853268"/>
          <c:y val="2.5781248414047456E-2"/>
          <c:w val="0.3574380075440734"/>
          <c:h val="0.8271922254055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4"/>
                <c:pt idx="0">
                  <c:v>Wieś</c:v>
                </c:pt>
                <c:pt idx="1">
                  <c:v>Małe miasto (do 10 tys. mieszkańców),</c:v>
                </c:pt>
                <c:pt idx="2">
                  <c:v>Średnie miasto (od 10 do 100 tys. mieszkańców)</c:v>
                </c:pt>
                <c:pt idx="3">
                  <c:v>Duże miasto (powyżej 100 tys. mieszkańców)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0.52321724709784412</c:v>
                </c:pt>
                <c:pt idx="1">
                  <c:v>0.27114427860696516</c:v>
                </c:pt>
                <c:pt idx="2">
                  <c:v>0.17330016583747926</c:v>
                </c:pt>
                <c:pt idx="3">
                  <c:v>0.10862354892205639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3-4A3C-A19F-8C4987BC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21088"/>
        <c:axId val="133322624"/>
      </c:barChart>
      <c:catAx>
        <c:axId val="1333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33322624"/>
        <c:crosses val="autoZero"/>
        <c:auto val="1"/>
        <c:lblAlgn val="ctr"/>
        <c:lblOffset val="100"/>
        <c:noMultiLvlLbl val="0"/>
      </c:catAx>
      <c:valAx>
        <c:axId val="133322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3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5440199853268"/>
          <c:y val="2.5781248414047456E-2"/>
          <c:w val="0.3574380075440734"/>
          <c:h val="0.8271922254055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4"/>
                <c:pt idx="0">
                  <c:v>Mikro
(&lt;10 pracowników)</c:v>
                </c:pt>
                <c:pt idx="1">
                  <c:v>Małe
(10-50 pracowników)</c:v>
                </c:pt>
                <c:pt idx="2">
                  <c:v>Średnie
(51-250 pracowników)</c:v>
                </c:pt>
                <c:pt idx="3">
                  <c:v>Duże
(251+ pracowników)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0.8946932006633499</c:v>
                </c:pt>
                <c:pt idx="1">
                  <c:v>7.7114427860696513E-2</c:v>
                </c:pt>
                <c:pt idx="2">
                  <c:v>1.9071310116086235E-2</c:v>
                </c:pt>
                <c:pt idx="3">
                  <c:v>9.1210613598673301E-3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E-4D9B-88FB-157594E01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21088"/>
        <c:axId val="133322624"/>
      </c:barChart>
      <c:catAx>
        <c:axId val="1333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33322624"/>
        <c:crosses val="autoZero"/>
        <c:auto val="1"/>
        <c:lblAlgn val="ctr"/>
        <c:lblOffset val="100"/>
        <c:noMultiLvlLbl val="0"/>
      </c:catAx>
      <c:valAx>
        <c:axId val="133322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3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7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8C03-436F-81F3-871E0077A018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Noclegowe</c:v>
                </c:pt>
                <c:pt idx="1">
                  <c:v>Żywieniowe</c:v>
                </c:pt>
                <c:pt idx="2">
                  <c:v>Organizatorskie</c:v>
                </c:pt>
                <c:pt idx="3">
                  <c:v>Kulturowo-rozrywkowe</c:v>
                </c:pt>
                <c:pt idx="4">
                  <c:v>Transportowe</c:v>
                </c:pt>
                <c:pt idx="5">
                  <c:v>Przewodnickie</c:v>
                </c:pt>
                <c:pt idx="6">
                  <c:v>Pośrednictwa</c:v>
                </c:pt>
                <c:pt idx="7">
                  <c:v>Inne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0.89220563847429513</c:v>
                </c:pt>
                <c:pt idx="1">
                  <c:v>0.12603648424543948</c:v>
                </c:pt>
                <c:pt idx="2">
                  <c:v>0.11691542288557213</c:v>
                </c:pt>
                <c:pt idx="3">
                  <c:v>4.1459369817578778E-2</c:v>
                </c:pt>
                <c:pt idx="4">
                  <c:v>2.1558872305140961E-2</c:v>
                </c:pt>
                <c:pt idx="5">
                  <c:v>1.824212271973466E-2</c:v>
                </c:pt>
                <c:pt idx="6">
                  <c:v>1.658374792703151E-2</c:v>
                </c:pt>
                <c:pt idx="7">
                  <c:v>1.9071310116086235E-2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6"/>
                <c:pt idx="0">
                  <c:v>0%</c:v>
                </c:pt>
                <c:pt idx="1">
                  <c:v>Od 1 do 25%</c:v>
                </c:pt>
                <c:pt idx="2">
                  <c:v>Od 26 do 50%</c:v>
                </c:pt>
                <c:pt idx="3">
                  <c:v>Od 51 do 75%</c:v>
                </c:pt>
                <c:pt idx="4">
                  <c:v>Od 76 do 100%</c:v>
                </c:pt>
                <c:pt idx="5">
                  <c:v>Trudno powiedzieć, to niemożliwe do oszacowania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1.658374792703151E-3</c:v>
                </c:pt>
                <c:pt idx="1">
                  <c:v>0.49004975124378108</c:v>
                </c:pt>
                <c:pt idx="2">
                  <c:v>0.29601990049751242</c:v>
                </c:pt>
                <c:pt idx="3">
                  <c:v>0.13598673300165837</c:v>
                </c:pt>
                <c:pt idx="4">
                  <c:v>5.4726368159203981E-2</c:v>
                </c:pt>
                <c:pt idx="5">
                  <c:v>2.1558872305140961E-2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POMORSKIE</c:v>
                </c:pt>
                <c:pt idx="1">
                  <c:v>KUJAWSKO-POMORSKIE</c:v>
                </c:pt>
                <c:pt idx="2">
                  <c:v>ZACHODNIOPOMORSKIE</c:v>
                </c:pt>
                <c:pt idx="3">
                  <c:v>MAŁOPOLSKIE</c:v>
                </c:pt>
                <c:pt idx="4">
                  <c:v>MAZOWIECKIE</c:v>
                </c:pt>
                <c:pt idx="5">
                  <c:v>DOLNOŚLĄSKIE</c:v>
                </c:pt>
                <c:pt idx="6">
                  <c:v>WIELKOPOLSKIE</c:v>
                </c:pt>
                <c:pt idx="7">
                  <c:v>WARMIŃSKO-MAZURSKIE</c:v>
                </c:pt>
                <c:pt idx="8">
                  <c:v>ŁÓDZKIE</c:v>
                </c:pt>
                <c:pt idx="9">
                  <c:v>ŚWIĘTOKRZYSKIE</c:v>
                </c:pt>
                <c:pt idx="10">
                  <c:v>ŚLĄSKIE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24.647978829882135</c:v>
                </c:pt>
                <c:pt idx="1">
                  <c:v>21.494850075257272</c:v>
                </c:pt>
                <c:pt idx="2">
                  <c:v>13.205696421818219</c:v>
                </c:pt>
                <c:pt idx="3">
                  <c:v>12.95071827549611</c:v>
                </c:pt>
                <c:pt idx="4">
                  <c:v>7.0557521554819091</c:v>
                </c:pt>
                <c:pt idx="5">
                  <c:v>4.8584428046254509</c:v>
                </c:pt>
                <c:pt idx="6">
                  <c:v>4.343394200970919</c:v>
                </c:pt>
                <c:pt idx="7">
                  <c:v>2.7798606700667809</c:v>
                </c:pt>
                <c:pt idx="8">
                  <c:v>2.4767649774222433</c:v>
                </c:pt>
                <c:pt idx="9">
                  <c:v>2.4293243635159429</c:v>
                </c:pt>
                <c:pt idx="10">
                  <c:v>1.8367329343193506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6"/>
                <c:pt idx="0">
                  <c:v>0%</c:v>
                </c:pt>
                <c:pt idx="1">
                  <c:v>Od 1 do 25%</c:v>
                </c:pt>
                <c:pt idx="2">
                  <c:v>Od 26 do 50%</c:v>
                </c:pt>
                <c:pt idx="3">
                  <c:v>Od 51 do 75%</c:v>
                </c:pt>
                <c:pt idx="4">
                  <c:v>Od 76 do 100%</c:v>
                </c:pt>
                <c:pt idx="5">
                  <c:v>to niemożliwe do oszacowania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4.3117744610281922E-2</c:v>
                </c:pt>
                <c:pt idx="1">
                  <c:v>0.48175787728026537</c:v>
                </c:pt>
                <c:pt idx="2">
                  <c:v>0.1965174129353234</c:v>
                </c:pt>
                <c:pt idx="3">
                  <c:v>9.2868988391376431E-2</c:v>
                </c:pt>
                <c:pt idx="4">
                  <c:v>2.736318407960199E-2</c:v>
                </c:pt>
                <c:pt idx="5">
                  <c:v>0.15837479270315091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9.3457943925233638E-3</c:v>
                </c:pt>
                <c:pt idx="1">
                  <c:v>0.1007268951194185</c:v>
                </c:pt>
                <c:pt idx="2">
                  <c:v>0.43406022845275183</c:v>
                </c:pt>
                <c:pt idx="3">
                  <c:v>0.31775700934579437</c:v>
                </c:pt>
                <c:pt idx="4">
                  <c:v>0.13811007268951195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6.3847429519071311E-2</c:v>
                </c:pt>
                <c:pt idx="1">
                  <c:v>0.13681592039800994</c:v>
                </c:pt>
                <c:pt idx="2">
                  <c:v>0.1691542288557214</c:v>
                </c:pt>
                <c:pt idx="3">
                  <c:v>0.3250414593698176</c:v>
                </c:pt>
                <c:pt idx="4">
                  <c:v>0.30514096185737977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5"/>
                <c:pt idx="0">
                  <c:v>Do 25%</c:v>
                </c:pt>
                <c:pt idx="1">
                  <c:v>Od 26 do 50%</c:v>
                </c:pt>
                <c:pt idx="2">
                  <c:v>Od 51 do 75%</c:v>
                </c:pt>
                <c:pt idx="3">
                  <c:v>Od 76 do 100%</c:v>
                </c:pt>
                <c:pt idx="4">
                  <c:v>Jest to niemożliwe do oszacowania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0.5829187396351575</c:v>
                </c:pt>
                <c:pt idx="1">
                  <c:v>0.22305140961857378</c:v>
                </c:pt>
                <c:pt idx="2">
                  <c:v>8.8723051409618586E-2</c:v>
                </c:pt>
                <c:pt idx="3">
                  <c:v>2.736318407960199E-2</c:v>
                </c:pt>
                <c:pt idx="4">
                  <c:v>7.7943615257048099E-2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3"/>
                <c:pt idx="0">
                  <c:v>Szczyt sezonu turystycznego</c:v>
                </c:pt>
                <c:pt idx="1">
                  <c:v>Poza szczytem sezonu turystycznego</c:v>
                </c:pt>
                <c:pt idx="2">
                  <c:v>Jest to trudne do określenia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0.76616915422885568</c:v>
                </c:pt>
                <c:pt idx="1">
                  <c:v>6.2189054726368161E-2</c:v>
                </c:pt>
                <c:pt idx="2">
                  <c:v>0.17164179104477612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miał wpływu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0.11857379767827529</c:v>
                </c:pt>
                <c:pt idx="1">
                  <c:v>0.22056384742951907</c:v>
                </c:pt>
                <c:pt idx="2">
                  <c:v>0.22222222222222221</c:v>
                </c:pt>
                <c:pt idx="3">
                  <c:v>0.33250414593698174</c:v>
                </c:pt>
                <c:pt idx="4">
                  <c:v>0.10613598673300166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6"/>
                <c:pt idx="0">
                  <c:v>Pozyskanie nowych klientów</c:v>
                </c:pt>
                <c:pt idx="1">
                  <c:v>Rozszerzenie działań promocyjnych i marketingowych</c:v>
                </c:pt>
                <c:pt idx="2">
                  <c:v>Ochrona miejsc pracy</c:v>
                </c:pt>
                <c:pt idx="3">
                  <c:v>Zwiększenie skali działalności</c:v>
                </c:pt>
                <c:pt idx="4">
                  <c:v>Wprowadzenie nowych usług w celu udoskonalenia oferty dla korzystających z bonu</c:v>
                </c:pt>
                <c:pt idx="5">
                  <c:v>Inne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0.78938640132669979</c:v>
                </c:pt>
                <c:pt idx="1">
                  <c:v>0.19817578772802655</c:v>
                </c:pt>
                <c:pt idx="2">
                  <c:v>0.1965174129353234</c:v>
                </c:pt>
                <c:pt idx="3">
                  <c:v>0.16500829187396351</c:v>
                </c:pt>
                <c:pt idx="4">
                  <c:v>0.10364842454394693</c:v>
                </c:pt>
                <c:pt idx="5">
                  <c:v>8.0431177446102814E-2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7"/>
                <c:pt idx="0">
                  <c:v>0 zł (nie wydali nic dodatkowo)</c:v>
                </c:pt>
                <c:pt idx="1">
                  <c:v>Do 100 zł</c:v>
                </c:pt>
                <c:pt idx="2">
                  <c:v>Od 101 do 500 zł</c:v>
                </c:pt>
                <c:pt idx="3">
                  <c:v>Od 501 do 1000 zł</c:v>
                </c:pt>
                <c:pt idx="4">
                  <c:v>Od 1001 do 2000 zł</c:v>
                </c:pt>
                <c:pt idx="5">
                  <c:v>Więcej niż 2000 zł</c:v>
                </c:pt>
                <c:pt idx="6">
                  <c:v>Nie mam zdania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7.9601990049751242E-2</c:v>
                </c:pt>
                <c:pt idx="1">
                  <c:v>9.6185737976782773E-2</c:v>
                </c:pt>
                <c:pt idx="2">
                  <c:v>0.28192371475953565</c:v>
                </c:pt>
                <c:pt idx="3">
                  <c:v>0.20480928689883915</c:v>
                </c:pt>
                <c:pt idx="4">
                  <c:v>9.7014925373134331E-2</c:v>
                </c:pt>
                <c:pt idx="5">
                  <c:v>3.150912106135987E-2</c:v>
                </c:pt>
                <c:pt idx="6">
                  <c:v>0.20895522388059701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0.14344941956882257</c:v>
                </c:pt>
                <c:pt idx="1">
                  <c:v>0.35986733001658378</c:v>
                </c:pt>
                <c:pt idx="2">
                  <c:v>0.11774461028192372</c:v>
                </c:pt>
                <c:pt idx="3">
                  <c:v>0.23383084577114427</c:v>
                </c:pt>
                <c:pt idx="4">
                  <c:v>0.14510779436152571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0.15920398009950248</c:v>
                </c:pt>
                <c:pt idx="1">
                  <c:v>0.32338308457711451</c:v>
                </c:pt>
                <c:pt idx="2">
                  <c:v>0.11276948590381426</c:v>
                </c:pt>
                <c:pt idx="3">
                  <c:v>0.26119402985074625</c:v>
                </c:pt>
                <c:pt idx="4">
                  <c:v>0.14344941956882257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8A8-49A6-9139-16D83D8E65BF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8A8-49A6-9139-16D83D8E65BF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5.6000000000000001E-2</c:v>
                </c:pt>
                <c:pt idx="1">
                  <c:v>0.94399999999999995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8-49A6-9139-16D83D8E65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9443B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0.5638474295190713</c:v>
                </c:pt>
                <c:pt idx="1">
                  <c:v>0.4361525704809287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9.5057034220532313E-2</c:v>
                </c:pt>
                <c:pt idx="1">
                  <c:v>0.27756653992395436</c:v>
                </c:pt>
                <c:pt idx="2">
                  <c:v>0.30418250950570341</c:v>
                </c:pt>
                <c:pt idx="3">
                  <c:v>0.26615969581749049</c:v>
                </c:pt>
                <c:pt idx="4">
                  <c:v>5.7034220532319393E-2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DDCD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D9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Trudno powiedzieć</c:v>
                </c:pt>
                <c:pt idx="1">
                  <c:v>Bardzo negatywnie</c:v>
                </c:pt>
                <c:pt idx="2">
                  <c:v>Negatywnie</c:v>
                </c:pt>
                <c:pt idx="3">
                  <c:v>Trochę negatywnie, a trochę pozytywnie</c:v>
                </c:pt>
                <c:pt idx="4">
                  <c:v>Pozytywnie</c:v>
                </c:pt>
                <c:pt idx="5">
                  <c:v>Bardzo pozytywnie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4.06301824212272E-2</c:v>
                </c:pt>
                <c:pt idx="1">
                  <c:v>9.9502487562189053E-3</c:v>
                </c:pt>
                <c:pt idx="2">
                  <c:v>1.7412935323383085E-2</c:v>
                </c:pt>
                <c:pt idx="3">
                  <c:v>7.1310116086235484E-2</c:v>
                </c:pt>
                <c:pt idx="4">
                  <c:v>0.36152570480928697</c:v>
                </c:pt>
                <c:pt idx="5">
                  <c:v>0.49917081260364848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1.9071310116086235E-2</c:v>
                </c:pt>
                <c:pt idx="1">
                  <c:v>2.4875621890547265E-2</c:v>
                </c:pt>
                <c:pt idx="2">
                  <c:v>4.4776119402985072E-2</c:v>
                </c:pt>
                <c:pt idx="3">
                  <c:v>0.24626865671641793</c:v>
                </c:pt>
                <c:pt idx="4">
                  <c:v>0.66500829187396349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1.9900497512437811E-2</c:v>
                </c:pt>
                <c:pt idx="1">
                  <c:v>1.9900497512437811E-2</c:v>
                </c:pt>
                <c:pt idx="2">
                  <c:v>8.2089552238805971E-2</c:v>
                </c:pt>
                <c:pt idx="3">
                  <c:v>0.37728026533996684</c:v>
                </c:pt>
                <c:pt idx="4">
                  <c:v>0.50082918739635163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5440199853268"/>
          <c:y val="2.5781248414047456E-2"/>
          <c:w val="0.3574380075440734"/>
          <c:h val="0.8271922254055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0.57645134914145546</c:v>
                </c:pt>
                <c:pt idx="1">
                  <c:v>0.42354865085854454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3-4A3C-A19F-8C4987BC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21088"/>
        <c:axId val="133322624"/>
      </c:barChart>
      <c:catAx>
        <c:axId val="1333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33322624"/>
        <c:crosses val="autoZero"/>
        <c:auto val="1"/>
        <c:lblAlgn val="ctr"/>
        <c:lblOffset val="100"/>
        <c:noMultiLvlLbl val="0"/>
      </c:catAx>
      <c:valAx>
        <c:axId val="133322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3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5440199853268"/>
          <c:y val="2.5781248414047456E-2"/>
          <c:w val="0.3574380075440734"/>
          <c:h val="0.8271922254055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1 Wieś</c:v>
                </c:pt>
                <c:pt idx="1">
                  <c:v>2 Małe miasto (do 20 tys. mieszkańców)</c:v>
                </c:pt>
                <c:pt idx="2">
                  <c:v>3 Średnie miasto (od 21 do 99 tys. mieszkańców)</c:v>
                </c:pt>
                <c:pt idx="3">
                  <c:v>4 Duże miasto (od 100 do 500 tys. mieszkańców)</c:v>
                </c:pt>
                <c:pt idx="4">
                  <c:v>5 Wielkie miasto (powyżej 500 tys. mieszkańców)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0.3818479149632053</c:v>
                </c:pt>
                <c:pt idx="1">
                  <c:v>0.14554374488961569</c:v>
                </c:pt>
                <c:pt idx="2">
                  <c:v>0.19705641864268192</c:v>
                </c:pt>
                <c:pt idx="3">
                  <c:v>0.17906786590351595</c:v>
                </c:pt>
                <c:pt idx="4">
                  <c:v>9.6484055600981194E-2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E-4D9B-88FB-157594E01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21088"/>
        <c:axId val="133322624"/>
      </c:barChart>
      <c:catAx>
        <c:axId val="1333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33322624"/>
        <c:crosses val="autoZero"/>
        <c:auto val="1"/>
        <c:lblAlgn val="ctr"/>
        <c:lblOffset val="100"/>
        <c:noMultiLvlLbl val="0"/>
      </c:catAx>
      <c:valAx>
        <c:axId val="133322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3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5440199853268"/>
          <c:y val="2.5781248414047456E-2"/>
          <c:w val="0.3574380075440734"/>
          <c:h val="0.8271922254055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2 18-24 lata</c:v>
                </c:pt>
                <c:pt idx="1">
                  <c:v>3 25-34 lata</c:v>
                </c:pt>
                <c:pt idx="2">
                  <c:v>4 35-44 lata</c:v>
                </c:pt>
                <c:pt idx="3">
                  <c:v>5 45-54 lata</c:v>
                </c:pt>
                <c:pt idx="4">
                  <c:v>6 55 lat lub więcej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3.2706459525756335E-2</c:v>
                </c:pt>
                <c:pt idx="1">
                  <c:v>0.26573998364677026</c:v>
                </c:pt>
                <c:pt idx="2">
                  <c:v>0.39247751430907607</c:v>
                </c:pt>
                <c:pt idx="3">
                  <c:v>0.26655764513491415</c:v>
                </c:pt>
                <c:pt idx="4">
                  <c:v>4.2518397383483245E-2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B-4FA3-B8E7-3F072AE20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21088"/>
        <c:axId val="133322624"/>
      </c:barChart>
      <c:catAx>
        <c:axId val="1333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33322624"/>
        <c:crosses val="autoZero"/>
        <c:auto val="1"/>
        <c:lblAlgn val="ctr"/>
        <c:lblOffset val="100"/>
        <c:noMultiLvlLbl val="0"/>
      </c:catAx>
      <c:valAx>
        <c:axId val="133322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3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4"/>
                <c:pt idx="0">
                  <c:v>Aktywowałem bon turystyczny i wykorzystałem go w całości</c:v>
                </c:pt>
                <c:pt idx="1">
                  <c:v>Nie aktywowałem bonu turystycznego</c:v>
                </c:pt>
                <c:pt idx="2">
                  <c:v>Aktywowałem bon turystyczny i wykorzystałem go tylko częściowo</c:v>
                </c:pt>
                <c:pt idx="3">
                  <c:v>Aktywowałem bon turystyczny, ale go nie wykorzystałem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0.67947669664758792</c:v>
                </c:pt>
                <c:pt idx="1">
                  <c:v>0.15208503679476695</c:v>
                </c:pt>
                <c:pt idx="2">
                  <c:v>8.5036794766966489E-2</c:v>
                </c:pt>
                <c:pt idx="3">
                  <c:v>8.3401471790678638E-2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7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5BDD-4434-ADEF-3AEF26D5AED4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Nie potrzebowałem bonu turystycznego</c:v>
                </c:pt>
                <c:pt idx="1">
                  <c:v>Usługi, z których korzystałem nie przyjmowały bonu</c:v>
                </c:pt>
                <c:pt idx="2">
                  <c:v>Nie wiedziałem, że mogę skorzystać z bonu turystycznego</c:v>
                </c:pt>
                <c:pt idx="3">
                  <c:v>Zapomniałem, że mogę skorzystać z bonu turystycznego</c:v>
                </c:pt>
                <c:pt idx="4">
                  <c:v>Kwota bonu była niewystarczająca</c:v>
                </c:pt>
                <c:pt idx="5">
                  <c:v>Nie wiedziałem, że jest taki program jak Polski Bon Turystyczny</c:v>
                </c:pt>
                <c:pt idx="6">
                  <c:v>Procedura aktywacji bonu turystycznego była zbyt skomplikowana</c:v>
                </c:pt>
                <c:pt idx="7">
                  <c:v>Inny powód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0.25268817204301075</c:v>
                </c:pt>
                <c:pt idx="1">
                  <c:v>0.17204301075268819</c:v>
                </c:pt>
                <c:pt idx="2">
                  <c:v>0.12903225806451613</c:v>
                </c:pt>
                <c:pt idx="3">
                  <c:v>0.12365591397849462</c:v>
                </c:pt>
                <c:pt idx="4">
                  <c:v>7.5268817204301078E-2</c:v>
                </c:pt>
                <c:pt idx="5">
                  <c:v>6.9892473118279563E-2</c:v>
                </c:pt>
                <c:pt idx="6">
                  <c:v>4.8387096774193547E-2</c:v>
                </c:pt>
                <c:pt idx="7">
                  <c:v>0.12903225806451613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786-4932-9620-25A5CEFCDEB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786-4932-9620-25A5CEFCDEB9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786-4932-9620-25A5CEFCDEB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86-4932-9620-25A5CEFCDEB9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86-4932-9620-25A5CEFCDE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86-4932-9620-25A5CEFCDE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89.1</c:v>
                </c:pt>
                <c:pt idx="1">
                  <c:v>10.899999999999999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6-4932-9620-25A5CEFCD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C786-4932-9620-25A5CEFCDEB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C786-4932-9620-25A5CEFCDEB9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C786-4932-9620-25A5CEFCDEB9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0.89100000000000001</c:v>
                </c:pt>
                <c:pt idx="1">
                  <c:v>0.10899999999999999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6-4932-9620-25A5CEFCD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6"/>
                <c:pt idx="0">
                  <c:v>Usługi, z których korzystałem nie przyjmowały bonu</c:v>
                </c:pt>
                <c:pt idx="1">
                  <c:v>Kwota bonu była niewystarczająca</c:v>
                </c:pt>
                <c:pt idx="2">
                  <c:v>Zapomniałem, że mogę skorzystać z bonu turystycznego</c:v>
                </c:pt>
                <c:pt idx="3">
                  <c:v>System płatności bonem turystycznym był zbyt skomplikowany.</c:v>
                </c:pt>
                <c:pt idx="4">
                  <c:v>Nie potrzebowałem bonu turystycznego</c:v>
                </c:pt>
                <c:pt idx="5">
                  <c:v>Inny powód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0.30392156862745096</c:v>
                </c:pt>
                <c:pt idx="1">
                  <c:v>0.20588235294117646</c:v>
                </c:pt>
                <c:pt idx="2">
                  <c:v>0.17647058823529413</c:v>
                </c:pt>
                <c:pt idx="3">
                  <c:v>0.16666666666666663</c:v>
                </c:pt>
                <c:pt idx="4">
                  <c:v>8.8235294117647065E-2</c:v>
                </c:pt>
                <c:pt idx="5">
                  <c:v>5.8823529411764698E-2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7"/>
                <c:pt idx="0">
                  <c:v>W drugiej połowie 2020 r.</c:v>
                </c:pt>
                <c:pt idx="1">
                  <c:v>W pierwszej połowie 2021 r.</c:v>
                </c:pt>
                <c:pt idx="2">
                  <c:v>W drugiej połowie 2021 r.</c:v>
                </c:pt>
                <c:pt idx="3">
                  <c:v>W pierwszej połowie 2022 r.</c:v>
                </c:pt>
                <c:pt idx="4">
                  <c:v>W drugiej połowie 2022 r.</c:v>
                </c:pt>
                <c:pt idx="5">
                  <c:v>Między 1 stycznia a 31 marca 2023 r.</c:v>
                </c:pt>
                <c:pt idx="6">
                  <c:v>Dokonałem płatności przed 31 marca 2023, ale z opłaconej usługi skorzystam w późniejszym terminie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8.1283422459893048E-2</c:v>
                </c:pt>
                <c:pt idx="1">
                  <c:v>8.2352941176470573E-2</c:v>
                </c:pt>
                <c:pt idx="2">
                  <c:v>0.32085561497326204</c:v>
                </c:pt>
                <c:pt idx="3">
                  <c:v>0.15187165775401071</c:v>
                </c:pt>
                <c:pt idx="4">
                  <c:v>0.29839572192513369</c:v>
                </c:pt>
                <c:pt idx="5">
                  <c:v>4.1711229946524063E-2</c:v>
                </c:pt>
                <c:pt idx="6">
                  <c:v>2.3529411764705882E-2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7"/>
                <c:pt idx="0">
                  <c:v>W okresie wakacyjnym</c:v>
                </c:pt>
                <c:pt idx="1">
                  <c:v>Między sezonami turystycznymi</c:v>
                </c:pt>
                <c:pt idx="2">
                  <c:v>W okresie ferii zimowych</c:v>
                </c:pt>
                <c:pt idx="3">
                  <c:v>W czasie tzw. długich weekendów</c:v>
                </c:pt>
                <c:pt idx="4">
                  <c:v>W okresie świąt wielkanocnych</c:v>
                </c:pt>
                <c:pt idx="5">
                  <c:v>Między sezonami turystycznymi</c:v>
                </c:pt>
                <c:pt idx="6">
                  <c:v>W okresie świąt Bożego Narodzenia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0.70160427807486636</c:v>
                </c:pt>
                <c:pt idx="1">
                  <c:v>0.12192513368983957</c:v>
                </c:pt>
                <c:pt idx="2">
                  <c:v>8.2352941176470573E-2</c:v>
                </c:pt>
                <c:pt idx="3">
                  <c:v>8.2352941176470573E-2</c:v>
                </c:pt>
                <c:pt idx="4">
                  <c:v>2.7807486631016044E-2</c:v>
                </c:pt>
                <c:pt idx="5">
                  <c:v>2.2459893048128343E-2</c:v>
                </c:pt>
                <c:pt idx="6">
                  <c:v>1.6042780748663103E-2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2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1F0-4DC1-ABBB-CD423944EF14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Arkusz1!$A$2:$A$14</c:f>
              <c:strCache>
                <c:ptCount val="13"/>
                <c:pt idx="0">
                  <c:v>Reklama w telewizji</c:v>
                </c:pt>
                <c:pt idx="1">
                  <c:v>Znajomi/rodzina</c:v>
                </c:pt>
                <c:pt idx="2">
                  <c:v>Strona Zakładu Ubezpieczeń Społecznych</c:v>
                </c:pt>
                <c:pt idx="3">
                  <c:v>Reklama w Internecie</c:v>
                </c:pt>
                <c:pt idx="4">
                  <c:v>Social media (Facebook, Twitter etc.)</c:v>
                </c:pt>
                <c:pt idx="5">
                  <c:v>Reklama w radiu</c:v>
                </c:pt>
                <c:pt idx="6">
                  <c:v>Reklama w prasie ogólnokrajowej</c:v>
                </c:pt>
                <c:pt idx="7">
                  <c:v>Strona Polskiej Organizacji Turystycznej</c:v>
                </c:pt>
                <c:pt idx="8">
                  <c:v>W obiekcie noclegowym, od organizatora wyjazdu</c:v>
                </c:pt>
                <c:pt idx="9">
                  <c:v>Reklama w prasie lokalnej</c:v>
                </c:pt>
                <c:pt idx="10">
                  <c:v>Reklama outdoorowa (np. bilboardy)</c:v>
                </c:pt>
                <c:pt idx="11">
                  <c:v>Podczas wydarzenia, festynu, w którym brałem udział</c:v>
                </c:pt>
                <c:pt idx="12">
                  <c:v>Inne</c:v>
                </c:pt>
              </c:strCache>
            </c:strRef>
          </c:cat>
          <c:val>
            <c:numRef>
              <c:f>Arkusz1!$B$2:$B$14</c:f>
              <c:numCache>
                <c:formatCode>0%</c:formatCode>
                <c:ptCount val="13"/>
                <c:pt idx="0">
                  <c:v>0.43850267379679136</c:v>
                </c:pt>
                <c:pt idx="1">
                  <c:v>0.34010695187165774</c:v>
                </c:pt>
                <c:pt idx="2">
                  <c:v>0.20427807486631017</c:v>
                </c:pt>
                <c:pt idx="3">
                  <c:v>0.20213903743315509</c:v>
                </c:pt>
                <c:pt idx="4">
                  <c:v>0.17219251336898395</c:v>
                </c:pt>
                <c:pt idx="5">
                  <c:v>0.12406417112299466</c:v>
                </c:pt>
                <c:pt idx="6">
                  <c:v>8.2352941176470573E-2</c:v>
                </c:pt>
                <c:pt idx="7">
                  <c:v>6.6310160427807491E-2</c:v>
                </c:pt>
                <c:pt idx="8">
                  <c:v>6.310160427807486E-2</c:v>
                </c:pt>
                <c:pt idx="9">
                  <c:v>4.7058823529411764E-2</c:v>
                </c:pt>
                <c:pt idx="10">
                  <c:v>1.8181818181818181E-2</c:v>
                </c:pt>
                <c:pt idx="11">
                  <c:v>1.6042780748663103E-2</c:v>
                </c:pt>
                <c:pt idx="12">
                  <c:v>4.7058823529411764E-2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5 Bardzo trudna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Bardzo łatwa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7.1657754010695185E-2</c:v>
                </c:pt>
                <c:pt idx="1">
                  <c:v>0.12299465240641712</c:v>
                </c:pt>
                <c:pt idx="2">
                  <c:v>0.19893048128342247</c:v>
                </c:pt>
                <c:pt idx="3">
                  <c:v>0.19465240641711229</c:v>
                </c:pt>
                <c:pt idx="4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5 Bardzo trudna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Bardzo łatwa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5.4545454545454543E-2</c:v>
                </c:pt>
                <c:pt idx="1">
                  <c:v>0.10160427807486631</c:v>
                </c:pt>
                <c:pt idx="2">
                  <c:v>0.18502673796791444</c:v>
                </c:pt>
                <c:pt idx="3">
                  <c:v>0.21176470588235294</c:v>
                </c:pt>
                <c:pt idx="4">
                  <c:v>0.44705882352941179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EB4338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3">
                  <c:v>Nie</c:v>
                </c:pt>
                <c:pt idx="4">
                  <c:v>Tak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3" formatCode="0%">
                  <c:v>0.34973262032085567</c:v>
                </c:pt>
                <c:pt idx="4" formatCode="0%">
                  <c:v>0.65026737967914439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EB4338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3">
                  <c:v>Nie</c:v>
                </c:pt>
                <c:pt idx="4">
                  <c:v>Tak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3" formatCode="0%">
                  <c:v>0.39679144385026738</c:v>
                </c:pt>
                <c:pt idx="4" formatCode="0%">
                  <c:v>0.60320855614973257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1F0-4DC1-ABBB-CD423944EF14}"/>
              </c:ext>
            </c:extLst>
          </c:dPt>
          <c:dPt>
            <c:idx val="13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5072-4C37-B3D2-9C356FC9498D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Arkusz1!$A$2:$A$15</c:f>
              <c:strCache>
                <c:ptCount val="14"/>
                <c:pt idx="0">
                  <c:v>Kwatery prywatne/apartamenty</c:v>
                </c:pt>
                <c:pt idx="1">
                  <c:v>Hotel</c:v>
                </c:pt>
                <c:pt idx="2">
                  <c:v>Park rozrywki</c:v>
                </c:pt>
                <c:pt idx="3">
                  <c:v>Pensjonat</c:v>
                </c:pt>
                <c:pt idx="4">
                  <c:v>Obozy lub kolonie dla dzieci</c:v>
                </c:pt>
                <c:pt idx="5">
                  <c:v>Ośrodek wczasowy/sanatoryjny</c:v>
                </c:pt>
                <c:pt idx="6">
                  <c:v>Agroturystyka</c:v>
                </c:pt>
                <c:pt idx="7">
                  <c:v>Wycieczka turystyczna (np. usługi przewodnika i bilety wstępu) bez noclegu</c:v>
                </c:pt>
                <c:pt idx="8">
                  <c:v>Wycieczka turystyczna (np. usługi przewodnika i bilety wstępu) z noclegiem</c:v>
                </c:pt>
                <c:pt idx="9">
                  <c:v>Dom wycieczkowy/schronisko</c:v>
                </c:pt>
                <c:pt idx="10">
                  <c:v>Ośrodek szkoleniowo-wypoczynkowy</c:v>
                </c:pt>
                <c:pt idx="11">
                  <c:v>Kemping/pole biwakowe</c:v>
                </c:pt>
                <c:pt idx="12">
                  <c:v>Willa</c:v>
                </c:pt>
                <c:pt idx="13">
                  <c:v>Inne</c:v>
                </c:pt>
              </c:strCache>
            </c:strRef>
          </c:cat>
          <c:val>
            <c:numRef>
              <c:f>Arkusz1!$B$2:$B$15</c:f>
              <c:numCache>
                <c:formatCode>0%</c:formatCode>
                <c:ptCount val="14"/>
                <c:pt idx="0">
                  <c:v>0.25347593582887701</c:v>
                </c:pt>
                <c:pt idx="1">
                  <c:v>0.20106951871657755</c:v>
                </c:pt>
                <c:pt idx="2">
                  <c:v>0.17219251336898395</c:v>
                </c:pt>
                <c:pt idx="3">
                  <c:v>0.12406417112299466</c:v>
                </c:pt>
                <c:pt idx="4">
                  <c:v>9.3048128342245989E-2</c:v>
                </c:pt>
                <c:pt idx="5">
                  <c:v>9.197860962566845E-2</c:v>
                </c:pt>
                <c:pt idx="6">
                  <c:v>7.4866310160427801E-2</c:v>
                </c:pt>
                <c:pt idx="7">
                  <c:v>6.0962566844919783E-2</c:v>
                </c:pt>
                <c:pt idx="8">
                  <c:v>5.5614973262032089E-2</c:v>
                </c:pt>
                <c:pt idx="9">
                  <c:v>4.2780748663101595E-2</c:v>
                </c:pt>
                <c:pt idx="10">
                  <c:v>2.6737967914438502E-2</c:v>
                </c:pt>
                <c:pt idx="11">
                  <c:v>2.3529411764705882E-2</c:v>
                </c:pt>
                <c:pt idx="12">
                  <c:v>1.8181818181818181E-2</c:v>
                </c:pt>
                <c:pt idx="13">
                  <c:v>2.0320855614973262E-2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EB4338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3">
                  <c:v>Nie</c:v>
                </c:pt>
                <c:pt idx="4">
                  <c:v>Tak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3" formatCode="0%">
                  <c:v>0.279144385026738</c:v>
                </c:pt>
                <c:pt idx="4" formatCode="0%">
                  <c:v>0.720855614973262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A70-4D6C-91AC-05859472C38F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A70-4D6C-91AC-05859472C38F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A70-4D6C-91AC-05859472C3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70-4D6C-91AC-05859472C38F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D6C-91AC-05859472C3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70-4D6C-91AC-05859472C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75.39005210705723</c:v>
                </c:pt>
                <c:pt idx="1">
                  <c:v>24.60994789294277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70-4D6C-91AC-05859472C3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3A70-4D6C-91AC-05859472C38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3A70-4D6C-91AC-05859472C38F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3A70-4D6C-91AC-05859472C38F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0.75390052107057226</c:v>
                </c:pt>
                <c:pt idx="1">
                  <c:v>0.24609947892942771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70-4D6C-91AC-05859472C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EB4338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3">
                  <c:v>Nie</c:v>
                </c:pt>
                <c:pt idx="4">
                  <c:v>Tak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3" formatCode="0%">
                  <c:v>0.39465240641711236</c:v>
                </c:pt>
                <c:pt idx="4" formatCode="0%">
                  <c:v>0.6053475935828877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DDDCD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7"/>
                <c:pt idx="0">
                  <c:v>Potrzeby dzieci</c:v>
                </c:pt>
                <c:pt idx="1">
                  <c:v>Dodatkowe usługi turystyczne</c:v>
                </c:pt>
                <c:pt idx="2">
                  <c:v>Bieżące koszty życia</c:v>
                </c:pt>
                <c:pt idx="3">
                  <c:v>Wydatki związane z domem</c:v>
                </c:pt>
                <c:pt idx="4">
                  <c:v>Nie przeznaczyłem pieniędzy na żaden dodatkowy cel</c:v>
                </c:pt>
                <c:pt idx="5">
                  <c:v>Inne</c:v>
                </c:pt>
                <c:pt idx="6">
                  <c:v>Nie pamiętam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0.51413427561837455</c:v>
                </c:pt>
                <c:pt idx="1">
                  <c:v>0.28268551236749118</c:v>
                </c:pt>
                <c:pt idx="2">
                  <c:v>0.24028268551236751</c:v>
                </c:pt>
                <c:pt idx="3">
                  <c:v>0.20141342756183744</c:v>
                </c:pt>
                <c:pt idx="4">
                  <c:v>3.0035335689045938E-2</c:v>
                </c:pt>
                <c:pt idx="5">
                  <c:v>3.53356890459364E-3</c:v>
                </c:pt>
                <c:pt idx="6">
                  <c:v>4.4169611307420496E-2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EB4338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3">
                  <c:v>Nie</c:v>
                </c:pt>
                <c:pt idx="4">
                  <c:v>Tak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3" formatCode="0%">
                  <c:v>0.89090909090909098</c:v>
                </c:pt>
                <c:pt idx="4" formatCode="0%">
                  <c:v>0.10909090909090909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2"/>
                <c:pt idx="0">
                  <c:v>pobyt leczniczy/sanatoryjny</c:v>
                </c:pt>
                <c:pt idx="1">
                  <c:v>inne formy wypoczynku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0.67647058823529416</c:v>
                </c:pt>
                <c:pt idx="1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5440199853268"/>
          <c:y val="2.5781248414047456E-2"/>
          <c:w val="0.3574380075440734"/>
          <c:h val="0.8271922254055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2"/>
                <c:pt idx="0">
                  <c:v>1 Kobieta</c:v>
                </c:pt>
                <c:pt idx="1">
                  <c:v>2 Mężczyzna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0.74668435013262591</c:v>
                </c:pt>
                <c:pt idx="1">
                  <c:v>0.25331564986737398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3-4A3C-A19F-8C4987BC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21088"/>
        <c:axId val="133322624"/>
      </c:barChart>
      <c:catAx>
        <c:axId val="1333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33322624"/>
        <c:crosses val="autoZero"/>
        <c:auto val="1"/>
        <c:lblAlgn val="ctr"/>
        <c:lblOffset val="100"/>
        <c:noMultiLvlLbl val="0"/>
      </c:catAx>
      <c:valAx>
        <c:axId val="133322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3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5440199853268"/>
          <c:y val="2.5781248414047456E-2"/>
          <c:w val="0.3574380075440734"/>
          <c:h val="0.8271922254055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2 18-24 lata</c:v>
                </c:pt>
                <c:pt idx="1">
                  <c:v>3 25-34 lata</c:v>
                </c:pt>
                <c:pt idx="2">
                  <c:v>4 35-44 lata</c:v>
                </c:pt>
                <c:pt idx="3">
                  <c:v>5 45-54 lata</c:v>
                </c:pt>
                <c:pt idx="4">
                  <c:v>6 55 lat lub więcej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1.9893899204244031E-2</c:v>
                </c:pt>
                <c:pt idx="1">
                  <c:v>0.17241379310344829</c:v>
                </c:pt>
                <c:pt idx="2">
                  <c:v>0.43766578249336868</c:v>
                </c:pt>
                <c:pt idx="3">
                  <c:v>0.31962864721485412</c:v>
                </c:pt>
                <c:pt idx="4">
                  <c:v>5.0397877984084884E-2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E-4D9B-88FB-157594E01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21088"/>
        <c:axId val="133322624"/>
      </c:barChart>
      <c:catAx>
        <c:axId val="1333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33322624"/>
        <c:crosses val="autoZero"/>
        <c:auto val="1"/>
        <c:lblAlgn val="ctr"/>
        <c:lblOffset val="100"/>
        <c:noMultiLvlLbl val="0"/>
      </c:catAx>
      <c:valAx>
        <c:axId val="133322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3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5440199853268"/>
          <c:y val="2.5781248414047456E-2"/>
          <c:w val="0.3574380075440734"/>
          <c:h val="0.8271922254055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1 Wieś</c:v>
                </c:pt>
                <c:pt idx="1">
                  <c:v>2 Małe miasto (do 20 tys. mieszkańców)</c:v>
                </c:pt>
                <c:pt idx="2">
                  <c:v>3 Średnie miasto (od 21 do 99 tys. mieszkańców)</c:v>
                </c:pt>
                <c:pt idx="3">
                  <c:v>4 Duże miasto (od 100 do 500 tys. mieszkańców)</c:v>
                </c:pt>
                <c:pt idx="4">
                  <c:v>5 Wielkie miasto (powyżej 500 tys. mieszkańców)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0.30106100795755969</c:v>
                </c:pt>
                <c:pt idx="1">
                  <c:v>0.129973474801061</c:v>
                </c:pt>
                <c:pt idx="2">
                  <c:v>0.20424403183023873</c:v>
                </c:pt>
                <c:pt idx="3">
                  <c:v>0.15517241379310345</c:v>
                </c:pt>
                <c:pt idx="4">
                  <c:v>0.20954907161803715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F-446E-BD0E-CDE6C09FB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21088"/>
        <c:axId val="133322624"/>
      </c:barChart>
      <c:catAx>
        <c:axId val="1333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33322624"/>
        <c:crosses val="autoZero"/>
        <c:auto val="1"/>
        <c:lblAlgn val="ctr"/>
        <c:lblOffset val="100"/>
        <c:noMultiLvlLbl val="0"/>
      </c:catAx>
      <c:valAx>
        <c:axId val="133322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3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2"/>
                <c:pt idx="0">
                  <c:v>Aktywowałem bon turystyczny, ale go nie wykorzystałem</c:v>
                </c:pt>
                <c:pt idx="1">
                  <c:v>Nie aktywowałem bonu turystycznego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0.85543766578249336</c:v>
                </c:pt>
                <c:pt idx="1">
                  <c:v>0.14456233421750664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8324131632103"/>
          <c:y val="8.4533640498252904E-2"/>
          <c:w val="0.38528772379287923"/>
          <c:h val="0.89272368407025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6FC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D-40E2-BD53-DDA330304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D-40E2-BD53-DDA330304A9C}"/>
              </c:ext>
            </c:extLst>
          </c:dPt>
          <c:dPt>
            <c:idx val="2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D-40E2-BD53-DDA330304A9C}"/>
              </c:ext>
            </c:extLst>
          </c:dPt>
          <c:dPt>
            <c:idx val="3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D-40E2-BD53-DDA330304A9C}"/>
              </c:ext>
            </c:extLst>
          </c:dPt>
          <c:dPt>
            <c:idx val="4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D-40E2-BD53-DDA330304A9C}"/>
              </c:ext>
            </c:extLst>
          </c:dPt>
          <c:dPt>
            <c:idx val="5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D-40E2-BD53-DDA330304A9C}"/>
              </c:ext>
            </c:extLst>
          </c:dPt>
          <c:dPt>
            <c:idx val="6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rgbClr val="7F7F7F">
                    <a:alpha val="5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D-40E2-BD53-DDA330304A9C}"/>
              </c:ext>
            </c:extLst>
          </c:dPt>
          <c:dPt>
            <c:idx val="7"/>
            <c:invertIfNegative val="0"/>
            <c:bubble3D val="0"/>
            <c:spPr>
              <a:solidFill>
                <a:srgbClr val="7F7F7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5BDD-4434-ADEF-3AEF26D5AED4}"/>
              </c:ext>
            </c:extLst>
          </c:dPt>
          <c:dPt>
            <c:idx val="16"/>
            <c:invertIfNegative val="0"/>
            <c:bubble3D val="0"/>
            <c:spPr>
              <a:solidFill>
                <a:srgbClr val="006FC9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D-40E2-BD53-DDA330304A9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F8D-40E2-BD53-DDA330304A9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F8D-40E2-BD53-DDA330304A9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F8D-40E2-BD53-DDA330304A9C}"/>
              </c:ext>
            </c:extLst>
          </c:dPt>
          <c:dPt>
            <c:idx val="1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F8D-40E2-BD53-DDA330304A9C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F8D-40E2-BD53-DDA330304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7"/>
                <c:pt idx="0">
                  <c:v>Chciałem go wykorzystać później, ale program się zakończył</c:v>
                </c:pt>
                <c:pt idx="1">
                  <c:v>Usługi, z których korzystałem nie przyjmowały bonu</c:v>
                </c:pt>
                <c:pt idx="2">
                  <c:v>System płatności bonem turystycznym był zbyt skomplikowany</c:v>
                </c:pt>
                <c:pt idx="3">
                  <c:v>Kwota bonu była niewystarczająca</c:v>
                </c:pt>
                <c:pt idx="4">
                  <c:v>Zapomniałem, że mogę skorzystać z bonu turystycznego</c:v>
                </c:pt>
                <c:pt idx="5">
                  <c:v>Nie potrzebowałem bonu turystycznego</c:v>
                </c:pt>
                <c:pt idx="6">
                  <c:v>Inny powód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0.37984496124031009</c:v>
                </c:pt>
                <c:pt idx="1">
                  <c:v>0.31472868217054262</c:v>
                </c:pt>
                <c:pt idx="2">
                  <c:v>7.441860465116279E-2</c:v>
                </c:pt>
                <c:pt idx="3">
                  <c:v>7.2868217054263565E-2</c:v>
                </c:pt>
                <c:pt idx="4">
                  <c:v>2.3255813953488372E-2</c:v>
                </c:pt>
                <c:pt idx="5">
                  <c:v>1.550387596899225E-2</c:v>
                </c:pt>
                <c:pt idx="6">
                  <c:v>0.11937984496124031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8D-40E2-BD53-DDA330304A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40834560"/>
        <c:axId val="40843136"/>
      </c:barChart>
      <c:catAx>
        <c:axId val="40834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843136"/>
        <c:crosses val="autoZero"/>
        <c:auto val="1"/>
        <c:lblAlgn val="ctr"/>
        <c:lblOffset val="100"/>
        <c:noMultiLvlLbl val="0"/>
      </c:catAx>
      <c:valAx>
        <c:axId val="408431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E59-4E02-BD5C-74DBC1FF4F8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E59-4E02-BD5C-74DBC1FF4F8F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E59-4E02-BD5C-74DBC1FF4F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59-4E02-BD5C-74DBC1FF4F8F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9-4E02-BD5C-74DBC1FF4F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59-4E02-BD5C-74DBC1FF4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85.3</c:v>
                </c:pt>
                <c:pt idx="1">
                  <c:v>14.700000000000003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59-4E02-BD5C-74DBC1FF4F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0E59-4E02-BD5C-74DBC1FF4F8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0E59-4E02-BD5C-74DBC1FF4F8F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0E59-4E02-BD5C-74DBC1FF4F8F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0.85299999999999998</c:v>
                </c:pt>
                <c:pt idx="1">
                  <c:v>0.14700000000000002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E59-4E02-BD5C-74DBC1FF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F10-4FDC-856F-1973CCC8E28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F10-4FDC-856F-1973CCC8E285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F10-4FDC-856F-1973CCC8E28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10-4FDC-856F-1973CCC8E285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10-4FDC-856F-1973CCC8E2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10-4FDC-856F-1973CCC8E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92.835194612532831</c:v>
                </c:pt>
                <c:pt idx="1">
                  <c:v>7.1648053874671653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10-4FDC-856F-1973CCC8E2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1F10-4FDC-856F-1973CCC8E28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1F10-4FDC-856F-1973CCC8E285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1F10-4FDC-856F-1973CCC8E285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0.92835194612532834</c:v>
                </c:pt>
                <c:pt idx="1">
                  <c:v>7.1648053874671658E-2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F10-4FDC-856F-1973CCC8E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BA-437F-9502-CA34B8F340F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BA-437F-9502-CA34B8F340FD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8BA-437F-9502-CA34B8F340F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BA-437F-9502-CA34B8F340FD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BA-437F-9502-CA34B8F340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BA-437F-9502-CA34B8F34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79.974326059050057</c:v>
                </c:pt>
                <c:pt idx="1">
                  <c:v>20.02567394094994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BA-437F-9502-CA34B8F340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18BA-437F-9502-CA34B8F340F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18BA-437F-9502-CA34B8F340FD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18BA-437F-9502-CA34B8F340F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0.7997432605905006</c:v>
                </c:pt>
                <c:pt idx="1">
                  <c:v>0.2002567394094994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8BA-437F-9502-CA34B8F34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2.4E-2</c:v>
                </c:pt>
                <c:pt idx="1">
                  <c:v>0.97599999999999998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A50-45EC-A3A4-CB208AA15A08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A50-45EC-A3A4-CB208AA15A0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A50-45EC-A3A4-CB208AA15A0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50-45EC-A3A4-CB208AA15A0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0-45EC-A3A4-CB208AA15A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0-45EC-A3A4-CB208AA15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75.625821418058337</c:v>
                </c:pt>
                <c:pt idx="1">
                  <c:v>24.374178581941656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50-45EC-A3A4-CB208AA15A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3A50-45EC-A3A4-CB208AA15A0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3A50-45EC-A3A4-CB208AA15A0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3A50-45EC-A3A4-CB208AA15A0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0.75625821418058337</c:v>
                </c:pt>
                <c:pt idx="1">
                  <c:v>0.24374178581941658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50-45EC-A3A4-CB208AA15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2.4E-2</c:v>
                </c:pt>
                <c:pt idx="1">
                  <c:v>0.97599999999999998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147015229445564E-2"/>
          <c:y val="1.0045315846835515E-3"/>
          <c:w val="0.93418920890619261"/>
          <c:h val="0.986918268665618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KUJAWSKO-POMORSKIE</c:v>
                </c:pt>
                <c:pt idx="1">
                  <c:v>POMORSKIE</c:v>
                </c:pt>
                <c:pt idx="2">
                  <c:v>MAZOWIECKIE</c:v>
                </c:pt>
                <c:pt idx="3">
                  <c:v>WIELKOPOLSKIE</c:v>
                </c:pt>
                <c:pt idx="4">
                  <c:v>WARMIŃSKO-MAZURSKIE</c:v>
                </c:pt>
                <c:pt idx="5">
                  <c:v>ŚLĄSKIE</c:v>
                </c:pt>
                <c:pt idx="6">
                  <c:v>ŁÓDZKIE</c:v>
                </c:pt>
                <c:pt idx="7">
                  <c:v>ZACHODNIOPOMORSKIE</c:v>
                </c:pt>
                <c:pt idx="8">
                  <c:v>DOLNOŚLĄSKIE</c:v>
                </c:pt>
                <c:pt idx="9">
                  <c:v>MAŁOPOLSKIE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48.641054430150547</c:v>
                </c:pt>
                <c:pt idx="1">
                  <c:v>13.702218282325632</c:v>
                </c:pt>
                <c:pt idx="2">
                  <c:v>9.4109855091846253</c:v>
                </c:pt>
                <c:pt idx="3">
                  <c:v>7.117385277785961</c:v>
                </c:pt>
                <c:pt idx="4">
                  <c:v>4.1366346324867074</c:v>
                </c:pt>
                <c:pt idx="5">
                  <c:v>3.1507309562979424</c:v>
                </c:pt>
                <c:pt idx="6">
                  <c:v>2.9845428001447099</c:v>
                </c:pt>
                <c:pt idx="7">
                  <c:v>2.5819107751346495</c:v>
                </c:pt>
                <c:pt idx="8">
                  <c:v>2.1747584924801266</c:v>
                </c:pt>
                <c:pt idx="9">
                  <c:v>1.9774479194590082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C-4CBB-9A80-86F0CDA45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261-4709-9B9D-A8A47B3A344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261-4709-9B9D-A8A47B3A3444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261-4709-9B9D-A8A47B3A344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261-4709-9B9D-A8A47B3A3444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61-4709-9B9D-A8A47B3A344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61-4709-9B9D-A8A47B3A3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2.8000000000000003</c:v>
                </c:pt>
                <c:pt idx="1">
                  <c:v>97.2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61-4709-9B9D-A8A47B3A34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F261-4709-9B9D-A8A47B3A344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F261-4709-9B9D-A8A47B3A3444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F261-4709-9B9D-A8A47B3A3444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2.8000000000000001E-2</c:v>
                </c:pt>
                <c:pt idx="1">
                  <c:v>0.97199999999999998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261-4709-9B9D-A8A47B3A3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18.46604285777989</c:v>
                </c:pt>
                <c:pt idx="1">
                  <c:v>13.013941144217695</c:v>
                </c:pt>
                <c:pt idx="2">
                  <c:v>10.509847504672802</c:v>
                </c:pt>
                <c:pt idx="3">
                  <c:v>6.4401156748349493</c:v>
                </c:pt>
                <c:pt idx="4">
                  <c:v>6.1557412675626439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E-4022-95AB-166284188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LUBELSKIE</c:v>
                </c:pt>
                <c:pt idx="1">
                  <c:v>MAŁOPOLSKIE</c:v>
                </c:pt>
                <c:pt idx="2">
                  <c:v>POMORSKIE</c:v>
                </c:pt>
                <c:pt idx="3">
                  <c:v>MAZOWIECKIE</c:v>
                </c:pt>
                <c:pt idx="4">
                  <c:v>PODKARPACKIE</c:v>
                </c:pt>
                <c:pt idx="5">
                  <c:v>ŚWIĘTOKRZYSKIE</c:v>
                </c:pt>
                <c:pt idx="6">
                  <c:v>ZACHODNIOPOMORSKIE</c:v>
                </c:pt>
                <c:pt idx="7">
                  <c:v>WARMIŃSKO-MAZURSKIE</c:v>
                </c:pt>
                <c:pt idx="8">
                  <c:v>DOLNOŚLĄSKIE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31.53012248719569</c:v>
                </c:pt>
                <c:pt idx="1">
                  <c:v>22.671750819865661</c:v>
                </c:pt>
                <c:pt idx="2">
                  <c:v>10.76881644076631</c:v>
                </c:pt>
                <c:pt idx="3">
                  <c:v>10.664970209338342</c:v>
                </c:pt>
                <c:pt idx="4">
                  <c:v>5.8389029578383687</c:v>
                </c:pt>
                <c:pt idx="5">
                  <c:v>5.5106280885866994</c:v>
                </c:pt>
                <c:pt idx="6">
                  <c:v>3.9354895574502358</c:v>
                </c:pt>
                <c:pt idx="7">
                  <c:v>2.40648244693846</c:v>
                </c:pt>
                <c:pt idx="8">
                  <c:v>2.0724086234230037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50D-4685-8791-FA8A58ADEF8B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50D-4685-8791-FA8A58ADEF8B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5.0999999999999997E-2</c:v>
                </c:pt>
                <c:pt idx="1">
                  <c:v>0.94899999999999995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0D-4685-8791-FA8A58ADEF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B635-4263-8408-C50A8E391C72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B635-4263-8408-C50A8E391C72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6.0999999999999999E-2</c:v>
                </c:pt>
                <c:pt idx="1">
                  <c:v>0.93900000000000006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35-4263-8408-C50A8E391C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FAB-405F-BE0A-C230D9943B9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FAB-405F-BE0A-C230D9943B96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FAB-405F-BE0A-C230D9943B9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AB-405F-BE0A-C230D9943B96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AB-405F-BE0A-C230D9943B9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AB-405F-BE0A-C230D9943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87.1</c:v>
                </c:pt>
                <c:pt idx="1">
                  <c:v>12.9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AB-405F-BE0A-C230D9943B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9FAB-405F-BE0A-C230D9943B9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FAB-405F-BE0A-C230D9943B96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9FAB-405F-BE0A-C230D9943B96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0.871</c:v>
                </c:pt>
                <c:pt idx="1">
                  <c:v>0.129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FAB-405F-BE0A-C230D9943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C46-4C6D-9163-902DC72B14FA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C46-4C6D-9163-902DC72B14FA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C46-4C6D-9163-902DC72B14F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46-4C6D-9163-902DC72B14FA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46-4C6D-9163-902DC72B14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46-4C6D-9163-902DC72B1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67.844340164919586</c:v>
                </c:pt>
                <c:pt idx="1">
                  <c:v>32.155659835080428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46-4C6D-9163-902DC72B14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7C46-4C6D-9163-902DC72B14F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7C46-4C6D-9163-902DC72B14FA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7C46-4C6D-9163-902DC72B14FA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0.67844340164919581</c:v>
                </c:pt>
                <c:pt idx="1">
                  <c:v>0.32155659835080425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46-4C6D-9163-902DC72B1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F5-4991-B116-B1A893F168C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F5-4991-B116-B1A893F168C4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2F5-4991-B116-B1A893F168C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F5-4991-B116-B1A893F168C4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5-4991-B116-B1A893F168C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5-4991-B116-B1A893F16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83.3</c:v>
                </c:pt>
                <c:pt idx="1">
                  <c:v>16.700000000000003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5-4991-B116-B1A893F16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2F5-4991-B116-B1A893F168C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2F5-4991-B116-B1A893F168C4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2F5-4991-B116-B1A893F168C4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0.83299999999999996</c:v>
                </c:pt>
                <c:pt idx="1">
                  <c:v>0.16700000000000004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F5-4991-B116-B1A893F16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DF-4D6B-ABAB-C2258C5473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2DF-4D6B-ABAB-C2258C54736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2DF-4D6B-ABAB-C2258C54736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2DF-4D6B-ABAB-C2258C54736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F-4D6B-ABAB-C2258C5473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F-4D6B-ABAB-C2258C547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84</c:v>
                </c:pt>
                <c:pt idx="1">
                  <c:v>16.000000000000004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DF-4D6B-ABAB-C2258C547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2DF-4D6B-ABAB-C2258C54736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2DF-4D6B-ABAB-C2258C54736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2DF-4D6B-ABAB-C2258C54736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</c:v>
                </c:pt>
                <c:pt idx="1">
                  <c:v>0.16000000000000003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DF-4D6B-ABAB-C2258C547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AA1-4141-A63B-178213AFFA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AA1-4141-A63B-178213AFFA26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AA1-4141-A63B-178213AFFA2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A1-4141-A63B-178213AFFA26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A1-4141-A63B-178213AFFA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A1-4141-A63B-178213AFF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93.790698392124185</c:v>
                </c:pt>
                <c:pt idx="1">
                  <c:v>6.2093016078758172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1-4141-A63B-178213AFFA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AA1-4141-A63B-178213AFFA2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AA1-4141-A63B-178213AFFA26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AA1-4141-A63B-178213AFFA26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0.93790698392124183</c:v>
                </c:pt>
                <c:pt idx="1">
                  <c:v>6.2093016078758168E-2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AA1-4141-A63B-178213AFF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57-4BE2-A732-55EC6B784C8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E57-4BE2-A732-55EC6B784C84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E57-4BE2-A732-55EC6B784C8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57-4BE2-A732-55EC6B784C84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57-4BE2-A732-55EC6B784C8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57-4BE2-A732-55EC6B784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83.638320775026912</c:v>
                </c:pt>
                <c:pt idx="1">
                  <c:v>16.361679224973091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57-4BE2-A732-55EC6B784C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E57-4BE2-A732-55EC6B784C8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E57-4BE2-A732-55EC6B784C84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E57-4BE2-A732-55EC6B784C84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0.83638320775026909</c:v>
                </c:pt>
                <c:pt idx="1">
                  <c:v>0.16361679224973091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57-4BE2-A732-55EC6B784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2.9000000000000001E-2</c:v>
                </c:pt>
                <c:pt idx="1">
                  <c:v>0.97099999999999997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2.9000000000000001E-2</c:v>
                </c:pt>
                <c:pt idx="1">
                  <c:v>0.97099999999999997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LUBELSKIE</c:v>
                </c:pt>
                <c:pt idx="1">
                  <c:v>MAZOWIECKIE</c:v>
                </c:pt>
                <c:pt idx="2">
                  <c:v>PODKARPACKIE</c:v>
                </c:pt>
                <c:pt idx="3">
                  <c:v>ŚWIĘTOKRZYSKIE</c:v>
                </c:pt>
                <c:pt idx="4">
                  <c:v>MAŁOPOLSKIE</c:v>
                </c:pt>
                <c:pt idx="5">
                  <c:v>ŚLĄSKIE</c:v>
                </c:pt>
                <c:pt idx="6">
                  <c:v>PODLASKIE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56.715728631675113</c:v>
                </c:pt>
                <c:pt idx="1">
                  <c:v>16.477783608230492</c:v>
                </c:pt>
                <c:pt idx="2">
                  <c:v>9.3223602295680532</c:v>
                </c:pt>
                <c:pt idx="3">
                  <c:v>3.4419311523318772</c:v>
                </c:pt>
                <c:pt idx="4">
                  <c:v>3.2852488214034699</c:v>
                </c:pt>
                <c:pt idx="5">
                  <c:v>2.1098605011778804</c:v>
                </c:pt>
                <c:pt idx="6">
                  <c:v>1.9710955247189397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D-46E8-959C-92626CC33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336-49CA-84CC-159BB7E6971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336-49CA-84CC-159BB7E6971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336-49CA-84CC-159BB7E6971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36-49CA-84CC-159BB7E6971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6-49CA-84CC-159BB7E6971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36-49CA-84CC-159BB7E69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3.9611043087475215</c:v>
                </c:pt>
                <c:pt idx="1">
                  <c:v>96.038895691252478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36-49CA-84CC-159BB7E697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336-49CA-84CC-159BB7E6971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336-49CA-84CC-159BB7E6971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336-49CA-84CC-159BB7E6971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3.9611043087475213E-2</c:v>
                </c:pt>
                <c:pt idx="1">
                  <c:v>0.96038895691252479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336-49CA-84CC-159BB7E69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23.181778831463575</c:v>
                </c:pt>
                <c:pt idx="1">
                  <c:v>14.937426892181783</c:v>
                </c:pt>
                <c:pt idx="2">
                  <c:v>13.91641694000938</c:v>
                </c:pt>
                <c:pt idx="3">
                  <c:v>9.5655380437081376</c:v>
                </c:pt>
                <c:pt idx="4">
                  <c:v>5.862387017930021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3-472F-A27F-0C3F125DF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LUBELSKIE</c:v>
                </c:pt>
                <c:pt idx="1">
                  <c:v>MAŁOPOLSKIE</c:v>
                </c:pt>
                <c:pt idx="2">
                  <c:v>POMORSKIE</c:v>
                </c:pt>
                <c:pt idx="3">
                  <c:v>MAZOWIECKIE</c:v>
                </c:pt>
                <c:pt idx="4">
                  <c:v>PODKARPACKIE</c:v>
                </c:pt>
                <c:pt idx="5">
                  <c:v>ŚWIĘTOKRZYSKIE</c:v>
                </c:pt>
                <c:pt idx="6">
                  <c:v>ZACHODNIOPOMORSKIE</c:v>
                </c:pt>
                <c:pt idx="7">
                  <c:v>WARMIŃSKO-MAZURSKIE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38.693541753499005</c:v>
                </c:pt>
                <c:pt idx="1">
                  <c:v>16.686964976050959</c:v>
                </c:pt>
                <c:pt idx="2">
                  <c:v>10.696447088762239</c:v>
                </c:pt>
                <c:pt idx="3">
                  <c:v>8.7084525561673765</c:v>
                </c:pt>
                <c:pt idx="4">
                  <c:v>7.8551438712203288</c:v>
                </c:pt>
                <c:pt idx="5">
                  <c:v>7.3551655993857681</c:v>
                </c:pt>
                <c:pt idx="6">
                  <c:v>4.4331153907891014</c:v>
                </c:pt>
                <c:pt idx="7">
                  <c:v>1.6666103620979791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D23-4D5D-86A6-E92794B722A5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D23-4D5D-86A6-E92794B722A5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2.5999999999999999E-2</c:v>
                </c:pt>
                <c:pt idx="1">
                  <c:v>0.97399999999999998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23-4D5D-86A6-E92794B722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6AA-4177-94D0-D00DA8EF1D68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6AA-4177-94D0-D00DA8EF1D68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2.1999999999999999E-2</c:v>
                </c:pt>
                <c:pt idx="1">
                  <c:v>0.97799999999999998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A-4177-94D0-D00DA8EF1D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88.480246022531148</c:v>
                </c:pt>
                <c:pt idx="1">
                  <c:v>11.519753977468849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C9-42DD-9B51-BA520CD437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0.8848024602253115</c:v>
                </c:pt>
                <c:pt idx="1">
                  <c:v>0.1151975397746885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E54-447E-B1A5-365AE58F7F3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E54-447E-B1A5-365AE58F7F3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E54-447E-B1A5-365AE58F7F3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54-447E-B1A5-365AE58F7F3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4-447E-B1A5-365AE58F7F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54-447E-B1A5-365AE58F7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85</c:v>
                </c:pt>
                <c:pt idx="1">
                  <c:v>15.000000000000002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54-447E-B1A5-365AE58F7F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0E54-447E-B1A5-365AE58F7F3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0E54-447E-B1A5-365AE58F7F3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0E54-447E-B1A5-365AE58F7F3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</c:v>
                </c:pt>
                <c:pt idx="1">
                  <c:v>0.15000000000000002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E54-447E-B1A5-365AE58F7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DF-4934-BF46-ACCFBA4797D2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DF-4934-BF46-ACCFBA4797D2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6DF-4934-BF46-ACCFBA4797D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DF-4934-BF46-ACCFBA4797D2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DF-4934-BF46-ACCFBA4797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DF-4934-BF46-ACCFBA479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78.949893112258195</c:v>
                </c:pt>
                <c:pt idx="1">
                  <c:v>21.050106887741801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DF-4934-BF46-ACCFBA4797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76DF-4934-BF46-ACCFBA4797D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76DF-4934-BF46-ACCFBA4797D2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76DF-4934-BF46-ACCFBA4797D2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0.78949893112258196</c:v>
                </c:pt>
                <c:pt idx="1">
                  <c:v>0.21050106887741801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DF-4934-BF46-ACCFBA479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5FD-4217-8BD6-90522BA531E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5FD-4217-8BD6-90522BA531E2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5FD-4217-8BD6-90522BA531E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5FD-4217-8BD6-90522BA531E2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D-4217-8BD6-90522BA531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D-4217-8BD6-90522BA53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81.100000000000009</c:v>
                </c:pt>
                <c:pt idx="1">
                  <c:v>18.899999999999995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FD-4217-8BD6-90522BA531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A5FD-4217-8BD6-90522BA531E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A5FD-4217-8BD6-90522BA531E2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A5FD-4217-8BD6-90522BA531E2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0.81100000000000005</c:v>
                </c:pt>
                <c:pt idx="1">
                  <c:v>0.18899999999999995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5FD-4217-8BD6-90522BA53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B67-41F9-92CE-1E7F664D877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B67-41F9-92CE-1E7F664D877F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B67-41F9-92CE-1E7F664D877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67-41F9-92CE-1E7F664D877F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7-41F9-92CE-1E7F664D8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67-41F9-92CE-1E7F664D8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92.23893982269783</c:v>
                </c:pt>
                <c:pt idx="1">
                  <c:v>7.7610601773021699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67-41F9-92CE-1E7F664D8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0B67-41F9-92CE-1E7F664D877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0B67-41F9-92CE-1E7F664D877F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0B67-41F9-92CE-1E7F664D877F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0.9223893982269783</c:v>
                </c:pt>
                <c:pt idx="1">
                  <c:v>7.7610601773021703E-2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B67-41F9-92CE-1E7F664D8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BC0-45CB-A96B-8569C43C872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BC0-45CB-A96B-8569C43C8724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BC0-45CB-A96B-8569C43C872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C0-45CB-A96B-8569C43C8724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C0-45CB-A96B-8569C43C8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C0-45CB-A96B-8569C43C87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74.855491329479776</c:v>
                </c:pt>
                <c:pt idx="1">
                  <c:v>25.144508670520228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C0-45CB-A96B-8569C43C87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BBC0-45CB-A96B-8569C43C872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BBC0-45CB-A96B-8569C43C8724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BC0-45CB-A96B-8569C43C8724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0.74855491329479773</c:v>
                </c:pt>
                <c:pt idx="1">
                  <c:v>0.25144508670520227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BC0-45CB-A96B-8569C43C8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1.0999999999999999E-2</c:v>
                </c:pt>
                <c:pt idx="1">
                  <c:v>0.98899999999999999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General">
                  <c:v>7.1622456393333591E-3</c:v>
                </c:pt>
                <c:pt idx="1">
                  <c:v>0.99283775436066668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LUBUSKIE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ZACHODNIOPOMORSKIE</c:v>
                </c:pt>
                <c:pt idx="4">
                  <c:v>MAZOWIECKIE</c:v>
                </c:pt>
                <c:pt idx="5">
                  <c:v>ŚLĄSKIE</c:v>
                </c:pt>
                <c:pt idx="6">
                  <c:v>ŁÓDZKIE</c:v>
                </c:pt>
                <c:pt idx="7">
                  <c:v>MAŁOPOLSKIE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36.684895550354582</c:v>
                </c:pt>
                <c:pt idx="1">
                  <c:v>22.723554890562291</c:v>
                </c:pt>
                <c:pt idx="2">
                  <c:v>13.882268362710414</c:v>
                </c:pt>
                <c:pt idx="3">
                  <c:v>7.2318405849379293</c:v>
                </c:pt>
                <c:pt idx="4">
                  <c:v>4.7497848295489593</c:v>
                </c:pt>
                <c:pt idx="5">
                  <c:v>3.77215116948096</c:v>
                </c:pt>
                <c:pt idx="6">
                  <c:v>2.0372732754108074</c:v>
                </c:pt>
                <c:pt idx="7">
                  <c:v>2.0195952345635786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3-40AB-B333-A1ACA4555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E3B-4BB7-AE61-F93E748BE0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E3B-4BB7-AE61-F93E748BE0C3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E3B-4BB7-AE61-F93E748BE0C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3B-4BB7-AE61-F93E748BE0C3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3B-4BB7-AE61-F93E748BE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3B-4BB7-AE61-F93E748BE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0.6495859105260493</c:v>
                </c:pt>
                <c:pt idx="1">
                  <c:v>99.350414089473944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3B-4BB7-AE61-F93E748BE0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0E3B-4BB7-AE61-F93E748BE0C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0E3B-4BB7-AE61-F93E748BE0C3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0E3B-4BB7-AE61-F93E748BE0C3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6.4958591052604936E-3</c:v>
                </c:pt>
                <c:pt idx="1">
                  <c:v>0.99350414089473948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E3B-4BB7-AE61-F93E748BE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17.948289429647581</c:v>
                </c:pt>
                <c:pt idx="1">
                  <c:v>15.738707954995512</c:v>
                </c:pt>
                <c:pt idx="2">
                  <c:v>13.649941028503104</c:v>
                </c:pt>
                <c:pt idx="3">
                  <c:v>8.8956957043357399</c:v>
                </c:pt>
                <c:pt idx="4">
                  <c:v>8.4071798974312344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E-4BC6-90A7-6D90A5731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DOLNOŚLĄSKIE</c:v>
                </c:pt>
                <c:pt idx="1">
                  <c:v>WIELKOPOLSKIE</c:v>
                </c:pt>
                <c:pt idx="2">
                  <c:v>ŚLĄSKIE</c:v>
                </c:pt>
                <c:pt idx="3">
                  <c:v>MAZOWIECKIE</c:v>
                </c:pt>
                <c:pt idx="4">
                  <c:v>ZACHODNIOPOMORSKIE</c:v>
                </c:pt>
                <c:pt idx="5">
                  <c:v>LUBUSKIE</c:v>
                </c:pt>
                <c:pt idx="6">
                  <c:v>ŁÓDZKIE</c:v>
                </c:pt>
                <c:pt idx="7">
                  <c:v>MAŁOPOLSKIE</c:v>
                </c:pt>
                <c:pt idx="8">
                  <c:v>POMORSKIE</c:v>
                </c:pt>
                <c:pt idx="9">
                  <c:v>OPOLSKIE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15.208367845859289</c:v>
                </c:pt>
                <c:pt idx="1">
                  <c:v>11.319357934261825</c:v>
                </c:pt>
                <c:pt idx="2">
                  <c:v>10.147437054626844</c:v>
                </c:pt>
                <c:pt idx="3">
                  <c:v>9.6426126917102444</c:v>
                </c:pt>
                <c:pt idx="4">
                  <c:v>7.1433432778283166</c:v>
                </c:pt>
                <c:pt idx="5">
                  <c:v>6.7651050202952412</c:v>
                </c:pt>
                <c:pt idx="6">
                  <c:v>6.0553616945807995</c:v>
                </c:pt>
                <c:pt idx="7">
                  <c:v>5.541466639507207</c:v>
                </c:pt>
                <c:pt idx="8">
                  <c:v>5.3651333261533622</c:v>
                </c:pt>
                <c:pt idx="9">
                  <c:v>5.1899955038962364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1-4B11-8CEC-7A54215CB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71024"/>
        <c:axId val="-810551984"/>
      </c:barChart>
      <c:catAx>
        <c:axId val="-8105710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51984"/>
        <c:crosses val="autoZero"/>
        <c:auto val="1"/>
        <c:lblAlgn val="ctr"/>
        <c:lblOffset val="100"/>
        <c:noMultiLvlLbl val="0"/>
      </c:catAx>
      <c:valAx>
        <c:axId val="-810551984"/>
        <c:scaling>
          <c:orientation val="minMax"/>
          <c:max val="60"/>
        </c:scaling>
        <c:delete val="1"/>
        <c:axPos val="t"/>
        <c:numFmt formatCode="General" sourceLinked="1"/>
        <c:majorTickMark val="out"/>
        <c:minorTickMark val="none"/>
        <c:tickLblPos val="none"/>
        <c:crossAx val="-81057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88193401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POMORSKIE</c:v>
                </c:pt>
                <c:pt idx="1">
                  <c:v>MAŁOPOLSKIE</c:v>
                </c:pt>
                <c:pt idx="2">
                  <c:v>ŁÓDZKIE</c:v>
                </c:pt>
                <c:pt idx="3">
                  <c:v>ZACHODNIOPOMORSKIE</c:v>
                </c:pt>
                <c:pt idx="4">
                  <c:v>MAZOWIECKIE</c:v>
                </c:pt>
                <c:pt idx="5">
                  <c:v>DOLNOŚLĄSKIE</c:v>
                </c:pt>
                <c:pt idx="6">
                  <c:v>WIELKOPOLSKIE</c:v>
                </c:pt>
                <c:pt idx="7">
                  <c:v>ŚLĄSKIE</c:v>
                </c:pt>
                <c:pt idx="8">
                  <c:v>WARMIŃSKO-MAZURSKIE</c:v>
                </c:pt>
                <c:pt idx="9">
                  <c:v>ŚWIĘTOKRZYSKIE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23.132158077858691</c:v>
                </c:pt>
                <c:pt idx="1">
                  <c:v>17.756515752324482</c:v>
                </c:pt>
                <c:pt idx="2">
                  <c:v>16.696191066334848</c:v>
                </c:pt>
                <c:pt idx="3">
                  <c:v>12.485934566274251</c:v>
                </c:pt>
                <c:pt idx="4">
                  <c:v>7.5385789810846413</c:v>
                </c:pt>
                <c:pt idx="5">
                  <c:v>6.052943380150726</c:v>
                </c:pt>
                <c:pt idx="6">
                  <c:v>4.2725780408652447</c:v>
                </c:pt>
                <c:pt idx="7">
                  <c:v>3.2980143153762307</c:v>
                </c:pt>
                <c:pt idx="8">
                  <c:v>2.3082826785255124</c:v>
                </c:pt>
                <c:pt idx="9">
                  <c:v>2.0081606606789721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197-45C4-A261-5291398F3CEA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197-45C4-A261-5291398F3CEA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97-45C4-A261-5291398F3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7AB7-4E45-9C98-6321841A5A0B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7AB7-4E45-9C98-6321841A5A0B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5.7000000000000002E-2</c:v>
                </c:pt>
                <c:pt idx="1">
                  <c:v>0.94299999999999995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7-4E45-9C98-6321841A5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143-4C05-8494-251E86E741B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43-4C05-8494-251E86E741B2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143-4C05-8494-251E86E741B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43-4C05-8494-251E86E741B2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43-4C05-8494-251E86E741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43-4C05-8494-251E86E74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88.2</c:v>
                </c:pt>
                <c:pt idx="1">
                  <c:v>11.799999999999999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43-4C05-8494-251E86E741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C143-4C05-8494-251E86E741B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C143-4C05-8494-251E86E741B2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C143-4C05-8494-251E86E741B2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0.88200000000000001</c:v>
                </c:pt>
                <c:pt idx="1">
                  <c:v>0.11799999999999999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43-4C05-8494-251E86E74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2B2-4785-929B-823C7F97BD70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2B2-4785-929B-823C7F97BD7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2B2-4785-929B-823C7F97BD7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B2-4785-929B-823C7F97BD70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2-4785-929B-823C7F97BD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B2-4785-929B-823C7F97B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76.216596896885065</c:v>
                </c:pt>
                <c:pt idx="1">
                  <c:v>23.783403103114924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B2-4785-929B-823C7F97BD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72B2-4785-929B-823C7F97BD7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72B2-4785-929B-823C7F97BD70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72B2-4785-929B-823C7F97BD70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0.76216596896885069</c:v>
                </c:pt>
                <c:pt idx="1">
                  <c:v>0.23783403103114925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2B2-4785-929B-823C7F97B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59-4D79-9B55-240E25F87DF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59-4D79-9B55-240E25F87DF1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59-4D79-9B55-240E25F87DF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F59-4D79-9B55-240E25F87DF1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59-4D79-9B55-240E25F87D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59-4D79-9B55-240E25F87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84.3</c:v>
                </c:pt>
                <c:pt idx="1">
                  <c:v>15.700000000000003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59-4D79-9B55-240E25F87D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3F59-4D79-9B55-240E25F87DF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3F59-4D79-9B55-240E25F87DF1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3F59-4D79-9B55-240E25F87DF1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0.84299999999999997</c:v>
                </c:pt>
                <c:pt idx="1">
                  <c:v>0.15700000000000003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F59-4D79-9B55-240E25F87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A1-4919-8207-E315DEED4C8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A1-4919-8207-E315DEED4C83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A1-4919-8207-E315DEED4C8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6A1-4919-8207-E315DEED4C83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A1-4919-8207-E315DEED4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A1-4919-8207-E315DEED4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93.649984977335365</c:v>
                </c:pt>
                <c:pt idx="1">
                  <c:v>6.3500150226646346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A1-4919-8207-E315DEED4C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6A1-4919-8207-E315DEED4C8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6A1-4919-8207-E315DEED4C83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6A1-4919-8207-E315DEED4C83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0.93649984977335365</c:v>
                </c:pt>
                <c:pt idx="1">
                  <c:v>6.3500150226646346E-2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6A1-4919-8207-E315DEED4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8E-462B-864A-6F2BC35C323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8E-462B-864A-6F2BC35C3236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E8E-462B-864A-6F2BC35C323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8E-462B-864A-6F2BC35C3236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8E-462B-864A-6F2BC35C32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8E-462B-864A-6F2BC35C32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77.223088923556944</c:v>
                </c:pt>
                <c:pt idx="1">
                  <c:v>22.776911076443064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8E-462B-864A-6F2BC35C32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E8E-462B-864A-6F2BC35C323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E8E-462B-864A-6F2BC35C3236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E8E-462B-864A-6F2BC35C3236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0.77223088923556937</c:v>
                </c:pt>
                <c:pt idx="1">
                  <c:v>0.22776911076443063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8E-462B-864A-6F2BC35C3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0.02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2.7E-2</c:v>
                </c:pt>
                <c:pt idx="1">
                  <c:v>0.97299999999999998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33.553640441908598</c:v>
                </c:pt>
                <c:pt idx="1">
                  <c:v>21.802456657888339</c:v>
                </c:pt>
                <c:pt idx="2">
                  <c:v>21.449698586989456</c:v>
                </c:pt>
                <c:pt idx="3">
                  <c:v>4.5181757005238259</c:v>
                </c:pt>
                <c:pt idx="4">
                  <c:v>3.3513471975845111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0-4BB5-B676-55A1FBC97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08933545618745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MAŁOPOLSKIE</c:v>
                </c:pt>
                <c:pt idx="1">
                  <c:v>ŚLĄSKIE</c:v>
                </c:pt>
                <c:pt idx="2">
                  <c:v>MAZOWIECKIE</c:v>
                </c:pt>
                <c:pt idx="3">
                  <c:v>PODKARPACKIE</c:v>
                </c:pt>
                <c:pt idx="4">
                  <c:v>LUBELSKIE</c:v>
                </c:pt>
                <c:pt idx="5">
                  <c:v>ŁÓDZKIE</c:v>
                </c:pt>
                <c:pt idx="6">
                  <c:v>WIELKOPOLSKIE</c:v>
                </c:pt>
                <c:pt idx="7">
                  <c:v>POMORSKIE</c:v>
                </c:pt>
                <c:pt idx="8">
                  <c:v>ŚWIĘTOKRZYSKIE</c:v>
                </c:pt>
                <c:pt idx="9">
                  <c:v>DOLNOŚLĄSKIE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37.912094851393292</c:v>
                </c:pt>
                <c:pt idx="1">
                  <c:v>16.201379452831453</c:v>
                </c:pt>
                <c:pt idx="2">
                  <c:v>8.6388453079010059</c:v>
                </c:pt>
                <c:pt idx="3">
                  <c:v>6.2445563509911608</c:v>
                </c:pt>
                <c:pt idx="4">
                  <c:v>4.9829393799361945</c:v>
                </c:pt>
                <c:pt idx="5">
                  <c:v>3.9843734761067466</c:v>
                </c:pt>
                <c:pt idx="6">
                  <c:v>3.8867848461128696</c:v>
                </c:pt>
                <c:pt idx="7">
                  <c:v>3.7343890018413317</c:v>
                </c:pt>
                <c:pt idx="8">
                  <c:v>2.4818273973984595</c:v>
                </c:pt>
                <c:pt idx="9">
                  <c:v>2.3357302200769583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7-443D-87AE-195E2C06A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D95-4A70-A57E-E595E0A679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D95-4A70-A57E-E595E0A67955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D95-4A70-A57E-E595E0A6795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95-4A70-A57E-E595E0A67955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95-4A70-A57E-E595E0A6795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95-4A70-A57E-E595E0A67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3.1156538684061044</c:v>
                </c:pt>
                <c:pt idx="1">
                  <c:v>96.884346131593887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95-4A70-A57E-E595E0A679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6D95-4A70-A57E-E595E0A6795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6D95-4A70-A57E-E595E0A67955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6D95-4A70-A57E-E595E0A67955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3.1156538684061041E-2</c:v>
                </c:pt>
                <c:pt idx="1">
                  <c:v>0.9688434613159389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95-4A70-A57E-E595E0A67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36.912736548864686</c:v>
                </c:pt>
                <c:pt idx="1">
                  <c:v>27.459416406256938</c:v>
                </c:pt>
                <c:pt idx="2">
                  <c:v>6.6456070616683185</c:v>
                </c:pt>
                <c:pt idx="3">
                  <c:v>4.1808108293806479</c:v>
                </c:pt>
                <c:pt idx="4">
                  <c:v>4.1579164288099904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F-4E79-9911-78520AAB7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MAŁOPOLSKIE</c:v>
                </c:pt>
                <c:pt idx="1">
                  <c:v>POMORSKIE</c:v>
                </c:pt>
                <c:pt idx="2">
                  <c:v>ZACHODNIOPOMORSKIE</c:v>
                </c:pt>
                <c:pt idx="3">
                  <c:v>ŚLĄSKIE</c:v>
                </c:pt>
                <c:pt idx="4">
                  <c:v>MAZOWIECKIE</c:v>
                </c:pt>
                <c:pt idx="5">
                  <c:v>PODKARPACKIE</c:v>
                </c:pt>
                <c:pt idx="6">
                  <c:v>DOLNOŚLĄSKIE</c:v>
                </c:pt>
                <c:pt idx="7">
                  <c:v>ŚWIĘTOKRZYSKIE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50.047983328270909</c:v>
                </c:pt>
                <c:pt idx="1">
                  <c:v>11.836603933224342</c:v>
                </c:pt>
                <c:pt idx="2">
                  <c:v>10.497798413578254</c:v>
                </c:pt>
                <c:pt idx="3">
                  <c:v>6.0049574624854269</c:v>
                </c:pt>
                <c:pt idx="4">
                  <c:v>5.8518951213242012</c:v>
                </c:pt>
                <c:pt idx="5">
                  <c:v>4.3322422970227983</c:v>
                </c:pt>
                <c:pt idx="6">
                  <c:v>3.7368325815915719</c:v>
                </c:pt>
                <c:pt idx="7">
                  <c:v>1.6801029329951165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641-4EF1-9C7F-5D7C71CB29D5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641-4EF1-9C7F-5D7C71CB29D5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9.1999999999999998E-2</c:v>
                </c:pt>
                <c:pt idx="1">
                  <c:v>0.90800000000000003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41-4EF1-9C7F-5D7C71CB29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BD3-426F-81A4-E8CC962AA6C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BD3-426F-81A4-E8CC962AA6C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0.106</c:v>
                </c:pt>
                <c:pt idx="1">
                  <c:v>0.89400000000000002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D3-426F-81A4-E8CC962AA6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C9-44C5-9F40-2E645C7839F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C9-44C5-9F40-2E645C7839F7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EC9-44C5-9F40-2E645C7839F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C9-44C5-9F40-2E645C7839F7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4C5-9F40-2E645C7839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4C5-9F40-2E645C783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90.100000000000009</c:v>
                </c:pt>
                <c:pt idx="1">
                  <c:v>9.8999999999999986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C9-44C5-9F40-2E645C7839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EC9-44C5-9F40-2E645C7839F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EC9-44C5-9F40-2E645C7839F7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EC9-44C5-9F40-2E645C7839F7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0.90100000000000002</c:v>
                </c:pt>
                <c:pt idx="1">
                  <c:v>9.8999999999999977E-2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C9-44C5-9F40-2E645C783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AC6-44D3-9949-60CD4DD2FCF4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C6-44D3-9949-60CD4DD2FCF4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AC6-44D3-9949-60CD4DD2FCF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C6-44D3-9949-60CD4DD2FCF4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C6-44D3-9949-60CD4DD2FC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C6-44D3-9949-60CD4DD2FC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70.890681013606851</c:v>
                </c:pt>
                <c:pt idx="1">
                  <c:v>29.109318986393152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C6-44D3-9949-60CD4DD2FC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CAC6-44D3-9949-60CD4DD2FCF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CAC6-44D3-9949-60CD4DD2FCF4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CAC6-44D3-9949-60CD4DD2FCF4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0.70890681013606849</c:v>
                </c:pt>
                <c:pt idx="1">
                  <c:v>0.29109318986393151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AC6-44D3-9949-60CD4DD2F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B9C-4C2C-A880-A2AE2A5239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B9C-4C2C-A880-A2AE2A5239FC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B9C-4C2C-A880-A2AE2A5239F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9C-4C2C-A880-A2AE2A5239FC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C-4C2C-A880-A2AE2A5239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9C-4C2C-A880-A2AE2A523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86.8</c:v>
                </c:pt>
                <c:pt idx="1">
                  <c:v>13.200000000000001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9C-4C2C-A880-A2AE2A5239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5B9C-4C2C-A880-A2AE2A5239F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5B9C-4C2C-A880-A2AE2A5239FC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5B9C-4C2C-A880-A2AE2A5239FC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0.86799999999999999</c:v>
                </c:pt>
                <c:pt idx="1">
                  <c:v>0.13200000000000001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B9C-4C2C-A880-A2AE2A523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66-443E-8966-556BB71F98C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66-443E-8966-556BB71F98CD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66-443E-8966-556BB71F98C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66-443E-8966-556BB71F98CD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66-443E-8966-556BB71F98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66-443E-8966-556BB71F9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95.243330453404397</c:v>
                </c:pt>
                <c:pt idx="1">
                  <c:v>4.7566695465956048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66-443E-8966-556BB71F98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0966-443E-8966-556BB71F98C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0966-443E-8966-556BB71F98CD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0966-443E-8966-556BB71F98C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0.95243330453404396</c:v>
                </c:pt>
                <c:pt idx="1">
                  <c:v>4.7566695465956044E-2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966-443E-8966-556BB71F9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C9-42DD-9B51-BA520CD437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BC9-42DD-9B51-BA520CD4371E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C9-42DD-9B51-BA520CD437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C9-42DD-9B51-BA520CD4371E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2DD-9B51-BA520CD437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9-42DD-9B51-BA520CD43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86.9</c:v>
                </c:pt>
                <c:pt idx="1">
                  <c:v>13.100000000000001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9-42DD-9B51-BA520CD43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EBC9-42DD-9B51-BA520CD4371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EBC9-42DD-9B51-BA520CD4371E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EBC9-42DD-9B51-BA520CD4371E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0.86899999999999999</c:v>
                </c:pt>
                <c:pt idx="1">
                  <c:v>0.13100000000000001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2DD-9B51-BA520CD4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679-4571-87A8-273936A980F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679-4571-87A8-273936A980F3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679-4571-87A8-273936A980F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79-4571-87A8-273936A980F3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9-4571-87A8-273936A980F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79-4571-87A8-273936A98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91.553277964304641</c:v>
                </c:pt>
                <c:pt idx="1">
                  <c:v>8.4467220356953536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79-4571-87A8-273936A980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3679-4571-87A8-273936A980F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3679-4571-87A8-273936A980F3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3679-4571-87A8-273936A980F3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0.91553277964304647</c:v>
                </c:pt>
                <c:pt idx="1">
                  <c:v>8.4467220356953532E-2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679-4571-87A8-273936A98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0.17799999999999999</c:v>
                </c:pt>
                <c:pt idx="1">
                  <c:v>0.82200000000000006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0.21299999999999999</c:v>
                </c:pt>
                <c:pt idx="1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08933545618745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MAŁOPOLSKIE</c:v>
                </c:pt>
                <c:pt idx="1">
                  <c:v>ŚLĄSKIE</c:v>
                </c:pt>
                <c:pt idx="2">
                  <c:v>MAZOWIECKIE</c:v>
                </c:pt>
                <c:pt idx="3">
                  <c:v>PODKARPACKIE</c:v>
                </c:pt>
                <c:pt idx="4">
                  <c:v>LUBELSKIE</c:v>
                </c:pt>
                <c:pt idx="5">
                  <c:v>ŁÓDZKIE</c:v>
                </c:pt>
                <c:pt idx="6">
                  <c:v>WIELKOPOLSKIE</c:v>
                </c:pt>
                <c:pt idx="7">
                  <c:v>POMORSKIE</c:v>
                </c:pt>
                <c:pt idx="8">
                  <c:v>ŚWIĘTOKRZYSKIE</c:v>
                </c:pt>
                <c:pt idx="9">
                  <c:v>DOLNOŚLĄSKIE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22.664570475966329</c:v>
                </c:pt>
                <c:pt idx="1">
                  <c:v>13.80945165040243</c:v>
                </c:pt>
                <c:pt idx="2">
                  <c:v>11.717960950466304</c:v>
                </c:pt>
                <c:pt idx="3">
                  <c:v>10.672335223925531</c:v>
                </c:pt>
                <c:pt idx="4">
                  <c:v>5.5260935008058913</c:v>
                </c:pt>
                <c:pt idx="5">
                  <c:v>5.0496819782051974</c:v>
                </c:pt>
                <c:pt idx="6">
                  <c:v>4.9781833713426362</c:v>
                </c:pt>
                <c:pt idx="7">
                  <c:v>4.8777418761331148</c:v>
                </c:pt>
                <c:pt idx="8">
                  <c:v>4.6533347257962676</c:v>
                </c:pt>
                <c:pt idx="9">
                  <c:v>3.6398507389315582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C-4E11-9341-14942D255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2BC-4D1D-8CA1-962C8EB5DFD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2BC-4D1D-8CA1-962C8EB5DFD3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2BC-4D1D-8CA1-962C8EB5DFD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BC-4D1D-8CA1-962C8EB5DFD3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BC-4D1D-8CA1-962C8EB5DFD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BC-4D1D-8CA1-962C8EB5D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23.135944243558523</c:v>
                </c:pt>
                <c:pt idx="1">
                  <c:v>76.864055756441473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BC-4D1D-8CA1-962C8EB5DF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B2BC-4D1D-8CA1-962C8EB5DFD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B2BC-4D1D-8CA1-962C8EB5DFD3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B2BC-4D1D-8CA1-962C8EB5DFD3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0.23135944243558523</c:v>
                </c:pt>
                <c:pt idx="1">
                  <c:v>0.76864055756441474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2BC-4D1D-8CA1-962C8EB5D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40.017768770767496</c:v>
                </c:pt>
                <c:pt idx="1">
                  <c:v>23.261014692972779</c:v>
                </c:pt>
                <c:pt idx="2">
                  <c:v>11.966215216345605</c:v>
                </c:pt>
                <c:pt idx="3">
                  <c:v>10.445728786419203</c:v>
                </c:pt>
                <c:pt idx="4">
                  <c:v>4.0351903169108745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8-4E9A-8112-D6AA0F86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88193401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POMORSKIE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WARMIŃSKO-MAZURSKIE</c:v>
                </c:pt>
                <c:pt idx="4">
                  <c:v>ZACHODNIOPOMORSKIE</c:v>
                </c:pt>
                <c:pt idx="5">
                  <c:v>DOLNOŚLĄSKIE</c:v>
                </c:pt>
                <c:pt idx="6">
                  <c:v>LUBELSKIE</c:v>
                </c:pt>
                <c:pt idx="7">
                  <c:v>ŁÓDZKIE</c:v>
                </c:pt>
                <c:pt idx="8">
                  <c:v>ŚLĄSKIE</c:v>
                </c:pt>
                <c:pt idx="9">
                  <c:v>ŚWIĘTOKRZYSKIE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24.300628265121841</c:v>
                </c:pt>
                <c:pt idx="1">
                  <c:v>22.905086154238262</c:v>
                </c:pt>
                <c:pt idx="2">
                  <c:v>16.406020526183788</c:v>
                </c:pt>
                <c:pt idx="3">
                  <c:v>7.8963744714508728</c:v>
                </c:pt>
                <c:pt idx="4">
                  <c:v>6.3657709258696933</c:v>
                </c:pt>
                <c:pt idx="5">
                  <c:v>4.0248974281616352</c:v>
                </c:pt>
                <c:pt idx="6">
                  <c:v>3.1261175933553762</c:v>
                </c:pt>
                <c:pt idx="7">
                  <c:v>2.8408552027110083</c:v>
                </c:pt>
                <c:pt idx="8">
                  <c:v>2.5753337029104495</c:v>
                </c:pt>
                <c:pt idx="9">
                  <c:v>2.4988752956998241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24F-453B-A6CE-59725A417229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24F-453B-A6CE-59725A417229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4F-453B-A6CE-59725A4172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A0B-46F6-BF42-0C4784B8F3E1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A0B-46F6-BF42-0C4784B8F3E1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0.14399999999999999</c:v>
                </c:pt>
                <c:pt idx="1">
                  <c:v>0.85599999999999998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0B-46F6-BF42-0C4784B8F3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EE-4022-9EF8-208084C2EA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EE-4022-9EF8-208084C2EA4B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2EE-4022-9EF8-208084C2EA4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EE-4022-9EF8-208084C2EA4B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EE-4022-9EF8-208084C2EA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EE-4022-9EF8-208084C2E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87.4</c:v>
                </c:pt>
                <c:pt idx="1">
                  <c:v>12.6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E-4022-9EF8-208084C2EA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32EE-4022-9EF8-208084C2EA4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32EE-4022-9EF8-208084C2EA4B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32EE-4022-9EF8-208084C2EA4B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0.874</c:v>
                </c:pt>
                <c:pt idx="1">
                  <c:v>0.126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2EE-4022-9EF8-208084C2E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7.3999999999999996E-2</c:v>
                </c:pt>
                <c:pt idx="1">
                  <c:v>0.92600000000000005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CDD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862-4929-9CC3-A49D6F822662}"/>
              </c:ext>
            </c:extLst>
          </c:dPt>
          <c:dPt>
            <c:idx val="1"/>
            <c:bubble3D val="0"/>
            <c:spPr>
              <a:solidFill>
                <a:srgbClr val="FDFEC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862-4929-9CC3-A49D6F822662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862-4929-9CC3-A49D6F82266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862-4929-9CC3-A49D6F822662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62-4929-9CC3-A49D6F82266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62-4929-9CC3-A49D6F822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77.828658315579162</c:v>
                </c:pt>
                <c:pt idx="1">
                  <c:v>22.171341684420831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62-4929-9CC3-A49D6F8226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F862-4929-9CC3-A49D6F82266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F862-4929-9CC3-A49D6F822662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F862-4929-9CC3-A49D6F822662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0.77828658315579169</c:v>
                </c:pt>
                <c:pt idx="1">
                  <c:v>0.22171341684420831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62-4929-9CC3-A49D6F822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EBDE">
                  <a:lumMod val="50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05B-4275-81F3-C2F3EF82B19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05B-4275-81F3-C2F3EF82B19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05B-4275-81F3-C2F3EF82B19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05B-4275-81F3-C2F3EF82B198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5B-4275-81F3-C2F3EF82B1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5B-4275-81F3-C2F3EF82B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84.3</c:v>
                </c:pt>
                <c:pt idx="1">
                  <c:v>15.700000000000003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5B-4275-81F3-C2F3EF82B1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905B-4275-81F3-C2F3EF82B19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05B-4275-81F3-C2F3EF82B198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905B-4275-81F3-C2F3EF82B198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0.84299999999999997</c:v>
                </c:pt>
                <c:pt idx="1">
                  <c:v>0.15700000000000003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05B-4275-81F3-C2F3EF82B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8B7B7">
                  <a:lumMod val="75000"/>
                </a:srgb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E4C-4B60-B67D-C9151CF9A66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E4C-4B60-B67D-C9151CF9A66D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E4C-4B60-B67D-C9151CF9A66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E4C-4B60-B67D-C9151CF9A66D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C-4B60-B67D-C9151CF9A6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4C-4B60-B67D-C9151CF9A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94.218797917497554</c:v>
                </c:pt>
                <c:pt idx="1">
                  <c:v>5.7812020825024462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4C-4B60-B67D-C9151CF9A6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9E4C-4B60-B67D-C9151CF9A66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E4C-4B60-B67D-C9151CF9A66D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9E4C-4B60-B67D-C9151CF9A66D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0.94218797917497554</c:v>
                </c:pt>
                <c:pt idx="1">
                  <c:v>5.7812020825024457E-2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E4C-4B60-B67D-C9151CF9A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20F-477E-A41B-5511B1337DC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20F-477E-A41B-5511B1337DCA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20F-477E-A41B-5511B1337DC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20F-477E-A41B-5511B1337DCA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0F-477E-A41B-5511B1337D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0F-477E-A41B-5511B1337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78.551216751556311</c:v>
                </c:pt>
                <c:pt idx="1">
                  <c:v>21.448783248443693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0F-477E-A41B-5511B1337D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F20F-477E-A41B-5511B1337DC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F20F-477E-A41B-5511B1337DCA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F20F-477E-A41B-5511B1337DCA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0.78551216751556308</c:v>
                </c:pt>
                <c:pt idx="1">
                  <c:v>0.21448783248443692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20F-477E-A41B-5511B1337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explosion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5.5E-2</c:v>
                </c:pt>
                <c:pt idx="1">
                  <c:v>0.94499999999999995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9760227329571"/>
          <c:y val="7.7959357618072905E-2"/>
          <c:w val="0.66395251808861899"/>
          <c:h val="0.747582676974101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15">
              <a:solidFill>
                <a:srgbClr val="FFFF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</c:spPr>
          <c:explosion val="3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37-481F-BD92-389637C2856D}"/>
              </c:ext>
            </c:extLst>
          </c:dPt>
          <c:dPt>
            <c:idx val="1"/>
            <c:bubble3D val="0"/>
            <c:spPr>
              <a:solidFill>
                <a:srgbClr val="71A4CC">
                  <a:lumMod val="40000"/>
                  <a:lumOff val="60000"/>
                </a:srgbClr>
              </a:solidFill>
              <a:ln w="9515">
                <a:solidFill>
                  <a:srgbClr val="FFFF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37-481F-BD92-389637C2856D}"/>
              </c:ext>
            </c:extLst>
          </c:dPt>
          <c:dLbls>
            <c:delete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Tabelle1!$B$2:$B$3</c:f>
              <c:numCache>
                <c:formatCode>0.0%</c:formatCode>
                <c:ptCount val="2"/>
                <c:pt idx="0" formatCode="0%">
                  <c:v>9.7000000000000003E-2</c:v>
                </c:pt>
                <c:pt idx="1">
                  <c:v>0.90300000000000002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7-481F-BD92-389637C28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799">
          <a:latin typeface="Tele-GroteskFet" pitchFamily="2" charset="0"/>
        </a:defRPr>
      </a:pPr>
      <a:endParaRPr lang="pl-PL"/>
    </a:p>
  </c:txPr>
  <c:externalData r:id="rId2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777433540281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MAZOWIECKIE</c:v>
                </c:pt>
                <c:pt idx="1">
                  <c:v>WIELKOPOLSKIE</c:v>
                </c:pt>
                <c:pt idx="2">
                  <c:v>ŚLĄSKIE</c:v>
                </c:pt>
                <c:pt idx="3">
                  <c:v>POMORSKIE</c:v>
                </c:pt>
                <c:pt idx="4">
                  <c:v>MAŁOPOLSKIE</c:v>
                </c:pt>
                <c:pt idx="5">
                  <c:v>LUBELSKIE</c:v>
                </c:pt>
                <c:pt idx="6">
                  <c:v>DOLNOŚLĄSKIE</c:v>
                </c:pt>
                <c:pt idx="7">
                  <c:v>ŁÓDZKIE</c:v>
                </c:pt>
                <c:pt idx="8">
                  <c:v>KUJAWSKO-POMORSKIE</c:v>
                </c:pt>
                <c:pt idx="9">
                  <c:v>PODLASKIE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35.68768075580774</c:v>
                </c:pt>
                <c:pt idx="1">
                  <c:v>7.1268459257882375</c:v>
                </c:pt>
                <c:pt idx="2">
                  <c:v>6.8750813090345586</c:v>
                </c:pt>
                <c:pt idx="3">
                  <c:v>5.8729080051143265</c:v>
                </c:pt>
                <c:pt idx="4">
                  <c:v>5.780894510255207</c:v>
                </c:pt>
                <c:pt idx="5">
                  <c:v>5.6706183067078282</c:v>
                </c:pt>
                <c:pt idx="6">
                  <c:v>5.1909739346412911</c:v>
                </c:pt>
                <c:pt idx="7">
                  <c:v>4.6766338176802771</c:v>
                </c:pt>
                <c:pt idx="8">
                  <c:v>3.8781769722877319</c:v>
                </c:pt>
                <c:pt idx="9">
                  <c:v>3.7407185717404214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B-46DA-A8E8-E89FD34B8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304487179487182E-3"/>
          <c:w val="0.65290746992488435"/>
          <c:h val="0.99202724358974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02-4FE3-BF37-D3E163BD170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02-4FE3-BF37-D3E163BD1705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802-4FE3-BF37-D3E163BD170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02-4FE3-BF37-D3E163BD1705}"/>
                </c:ext>
              </c:extLst>
            </c:dLbl>
            <c:dLbl>
              <c:idx val="1"/>
              <c:layout>
                <c:manualLayout>
                  <c:x val="-4.465045374705281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2-4FE3-BF37-D3E163BD170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02-4FE3-BF37-D3E163BD1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10.281508998683412</c:v>
                </c:pt>
                <c:pt idx="1">
                  <c:v>89.718491001316593</c:v>
                </c:pt>
                <c:pt idx="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02-4FE3-BF37-D3E163BD17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Column11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4802-4FE3-BF37-D3E163BD170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4802-4FE3-BF37-D3E163BD1705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4802-4FE3-BF37-D3E163BD1705}"/>
              </c:ext>
            </c:extLst>
          </c:dPt>
          <c:cat>
            <c:strRef>
              <c:f>Sheet1!$A$2:$A$4</c:f>
              <c:strCache>
                <c:ptCount val="2"/>
                <c:pt idx="0">
                  <c:v>88</c:v>
                </c:pt>
                <c:pt idx="1">
                  <c:v>153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0.10281508998683411</c:v>
                </c:pt>
                <c:pt idx="1">
                  <c:v>0.89718491001316591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02-4FE3-BF37-D3E163BD1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7"/>
      </c:doughnutChart>
    </c:plotArea>
    <c:plotVisOnly val="1"/>
    <c:dispBlanksAs val="zero"/>
    <c:showDLblsOverMax val="0"/>
  </c:chart>
  <c:txPr>
    <a:bodyPr/>
    <a:lstStyle/>
    <a:p>
      <a:pPr>
        <a:defRPr lang="en-GB" sz="1600" b="1" kern="120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pPr>
      <a:endParaRPr lang="pl-PL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045949655752432E-3"/>
          <c:w val="0.99435157693487941"/>
          <c:h val="0.9989956188651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Watching TV</c:v>
                </c:pt>
                <c:pt idx="1">
                  <c:v>Having a nightcap</c:v>
                </c:pt>
                <c:pt idx="2">
                  <c:v>Just doing nothing</c:v>
                </c:pt>
                <c:pt idx="3">
                  <c:v>After-work drinks</c:v>
                </c:pt>
                <c:pt idx="4">
                  <c:v>Listening to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52.712423399655052</c:v>
                </c:pt>
                <c:pt idx="1">
                  <c:v>10.584016182810908</c:v>
                </c:pt>
                <c:pt idx="2">
                  <c:v>9.4366183618831005</c:v>
                </c:pt>
                <c:pt idx="3">
                  <c:v>6.6315129093465615</c:v>
                </c:pt>
                <c:pt idx="4">
                  <c:v>3.8792187331418959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0-446B-91BE-2E36FBE51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595200"/>
        <c:axId val="146683392"/>
      </c:barChart>
      <c:catAx>
        <c:axId val="146595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6683392"/>
        <c:crosses val="autoZero"/>
        <c:auto val="1"/>
        <c:lblAlgn val="ctr"/>
        <c:lblOffset val="100"/>
        <c:noMultiLvlLbl val="0"/>
      </c:catAx>
      <c:valAx>
        <c:axId val="146683392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465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83240094668246E-3"/>
          <c:y val="1.004523925761778E-3"/>
          <c:w val="0.93418920890619261"/>
          <c:h val="0.998995688193401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%1</c:v>
                </c:pt>
              </c:strCache>
            </c:strRef>
          </c:tx>
          <c:spPr>
            <a:solidFill>
              <a:srgbClr val="4B667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POMORSKIE</c:v>
                </c:pt>
                <c:pt idx="1">
                  <c:v>MAZOWIECKIE</c:v>
                </c:pt>
                <c:pt idx="2">
                  <c:v>MAŁOPOLSKIE</c:v>
                </c:pt>
                <c:pt idx="3">
                  <c:v>WARMIŃSKO-MAZURSKIE</c:v>
                </c:pt>
                <c:pt idx="4">
                  <c:v>ZACHODNIOPOMORSKIE</c:v>
                </c:pt>
                <c:pt idx="5">
                  <c:v>DOLNOŚLĄSKIE</c:v>
                </c:pt>
                <c:pt idx="6">
                  <c:v>LUBELSKIE</c:v>
                </c:pt>
                <c:pt idx="7">
                  <c:v>ŁÓDZKIE</c:v>
                </c:pt>
                <c:pt idx="8">
                  <c:v>ŚLĄSKIE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22.353595105698933</c:v>
                </c:pt>
                <c:pt idx="1">
                  <c:v>17.444518004338651</c:v>
                </c:pt>
                <c:pt idx="2">
                  <c:v>12.482651367658894</c:v>
                </c:pt>
                <c:pt idx="3">
                  <c:v>11.773502154703007</c:v>
                </c:pt>
                <c:pt idx="4">
                  <c:v>8.3590447581626375</c:v>
                </c:pt>
                <c:pt idx="5">
                  <c:v>8.0220701816482585</c:v>
                </c:pt>
                <c:pt idx="6">
                  <c:v>7.1800833353653006</c:v>
                </c:pt>
                <c:pt idx="7">
                  <c:v>3.99645005589168</c:v>
                </c:pt>
                <c:pt idx="8">
                  <c:v>2.6252988847753294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C8A-87BF-7C4A633E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810557968"/>
        <c:axId val="-810574832"/>
      </c:barChart>
      <c:catAx>
        <c:axId val="-810557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810574832"/>
        <c:crosses val="autoZero"/>
        <c:auto val="1"/>
        <c:lblAlgn val="ctr"/>
        <c:lblOffset val="100"/>
        <c:noMultiLvlLbl val="0"/>
      </c:catAx>
      <c:valAx>
        <c:axId val="-810574832"/>
        <c:scaling>
          <c:orientation val="minMax"/>
          <c:max val="38"/>
        </c:scaling>
        <c:delete val="1"/>
        <c:axPos val="t"/>
        <c:numFmt formatCode="General" sourceLinked="1"/>
        <c:majorTickMark val="out"/>
        <c:minorTickMark val="none"/>
        <c:tickLblPos val="nextTo"/>
        <c:crossAx val="-81055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273F-AB2B-419D-8248-6A0F6841E5C4}" type="datetimeFigureOut">
              <a:rPr lang="pl-PL" smtClean="0"/>
              <a:pPr/>
              <a:t>11.08.2023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5DCCD-CE4F-4147-B8BD-3AA7ADC99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57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DCCD-CE4F-4147-B8BD-3AA7ADC99A50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DCCD-CE4F-4147-B8BD-3AA7ADC99A50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DCCD-CE4F-4147-B8BD-3AA7ADC99A50}" type="slidenum">
              <a:rPr lang="pl-PL" smtClean="0"/>
              <a:pPr/>
              <a:t>68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DCCD-CE4F-4147-B8BD-3AA7ADC99A50}" type="slidenum">
              <a:rPr lang="pl-PL" smtClean="0"/>
              <a:pPr/>
              <a:t>69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DCCD-CE4F-4147-B8BD-3AA7ADC99A50}" type="slidenum">
              <a:rPr lang="pl-PL" smtClean="0"/>
              <a:pPr/>
              <a:t>87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DCCD-CE4F-4147-B8BD-3AA7ADC99A50}" type="slidenum">
              <a:rPr lang="pl-PL" smtClean="0"/>
              <a:pPr/>
              <a:t>88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6168" y="514692"/>
            <a:ext cx="7434805" cy="2114208"/>
          </a:xfrm>
        </p:spPr>
        <p:txBody>
          <a:bodyPr anchor="b"/>
          <a:lstStyle>
            <a:lvl1pPr algn="l">
              <a:defRPr sz="6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6168" y="2814352"/>
            <a:ext cx="5586944" cy="19971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469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34495"/>
            <a:ext cx="9241800" cy="1325563"/>
          </a:xfrm>
        </p:spPr>
        <p:txBody>
          <a:bodyPr>
            <a:normAutofit/>
          </a:bodyPr>
          <a:lstStyle>
            <a:lvl1pPr>
              <a:defRPr sz="6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3"/>
            <a:ext cx="9241801" cy="4608000"/>
          </a:xfrm>
        </p:spPr>
        <p:txBody>
          <a:bodyPr/>
          <a:lstStyle>
            <a:lvl1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838200" y="1429424"/>
            <a:ext cx="92538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3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253819" cy="1325563"/>
          </a:xfrm>
        </p:spPr>
        <p:txBody>
          <a:bodyPr>
            <a:norm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500000" cy="460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85457" y="1825625"/>
            <a:ext cx="4500000" cy="460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838200" y="1690688"/>
            <a:ext cx="92538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757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241800" cy="132556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1" y="704850"/>
            <a:ext cx="305843" cy="2778724"/>
          </a:xfrm>
          <a:prstGeom prst="rect">
            <a:avLst/>
          </a:prstGeom>
        </p:spPr>
      </p:pic>
      <p:cxnSp>
        <p:nvCxnSpPr>
          <p:cNvPr id="6" name="Łącznik prosty 5"/>
          <p:cNvCxnSpPr/>
          <p:nvPr userDrawn="1"/>
        </p:nvCxnSpPr>
        <p:spPr>
          <a:xfrm>
            <a:off x="838200" y="1690688"/>
            <a:ext cx="92538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4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95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967201" y="1835671"/>
            <a:ext cx="5112801" cy="3810599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90" y="1835669"/>
            <a:ext cx="3932237" cy="4608000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241800" cy="132556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8" name="Łącznik prosty 7"/>
          <p:cNvCxnSpPr/>
          <p:nvPr userDrawn="1"/>
        </p:nvCxnSpPr>
        <p:spPr>
          <a:xfrm>
            <a:off x="838200" y="1690688"/>
            <a:ext cx="92538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1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9E98-9AA7-41D8-B304-4D2BDA62FCD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C510EB53-586B-4C38-8A9B-0880D7704C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45" y="52537"/>
            <a:ext cx="2548081" cy="6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4.xml"/><Relationship Id="rId4" Type="http://schemas.openxmlformats.org/officeDocument/2006/relationships/chart" Target="../charts/chart9.xml"/><Relationship Id="rId9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5.xm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2.xml"/><Relationship Id="rId7" Type="http://schemas.openxmlformats.org/officeDocument/2006/relationships/chart" Target="../charts/chart24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image" Target="../media/image19.png"/><Relationship Id="rId10" Type="http://schemas.openxmlformats.org/officeDocument/2006/relationships/chart" Target="../charts/chart27.xml"/><Relationship Id="rId4" Type="http://schemas.openxmlformats.org/officeDocument/2006/relationships/image" Target="../media/image18.png"/><Relationship Id="rId9" Type="http://schemas.openxmlformats.org/officeDocument/2006/relationships/chart" Target="../charts/char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9.xml"/><Relationship Id="rId7" Type="http://schemas.openxmlformats.org/officeDocument/2006/relationships/image" Target="../media/image20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image" Target="../media/image19.png"/><Relationship Id="rId4" Type="http://schemas.openxmlformats.org/officeDocument/2006/relationships/chart" Target="../charts/chart30.xml"/><Relationship Id="rId9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image" Target="../media/image21.png"/><Relationship Id="rId7" Type="http://schemas.openxmlformats.org/officeDocument/2006/relationships/chart" Target="../charts/chart37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10" Type="http://schemas.openxmlformats.org/officeDocument/2006/relationships/chart" Target="../charts/chart40.xml"/><Relationship Id="rId4" Type="http://schemas.openxmlformats.org/officeDocument/2006/relationships/image" Target="../media/image22.png"/><Relationship Id="rId9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6" Type="http://schemas.openxmlformats.org/officeDocument/2006/relationships/slide" Target="slide8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slide" Target="slide67.xml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chart" Target="../charts/chart42.xml"/><Relationship Id="rId7" Type="http://schemas.openxmlformats.org/officeDocument/2006/relationships/image" Target="../media/image23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image" Target="../media/image21.png"/><Relationship Id="rId4" Type="http://schemas.openxmlformats.org/officeDocument/2006/relationships/chart" Target="../charts/chart43.xml"/><Relationship Id="rId9" Type="http://schemas.openxmlformats.org/officeDocument/2006/relationships/chart" Target="../charts/chart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1.xml"/><Relationship Id="rId3" Type="http://schemas.openxmlformats.org/officeDocument/2006/relationships/image" Target="../media/image24.png"/><Relationship Id="rId7" Type="http://schemas.openxmlformats.org/officeDocument/2006/relationships/chart" Target="../charts/chart50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10" Type="http://schemas.openxmlformats.org/officeDocument/2006/relationships/chart" Target="../charts/chart53.xml"/><Relationship Id="rId4" Type="http://schemas.openxmlformats.org/officeDocument/2006/relationships/image" Target="../media/image25.png"/><Relationship Id="rId9" Type="http://schemas.openxmlformats.org/officeDocument/2006/relationships/chart" Target="../charts/chart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8.xml"/><Relationship Id="rId3" Type="http://schemas.openxmlformats.org/officeDocument/2006/relationships/chart" Target="../charts/chart55.xml"/><Relationship Id="rId7" Type="http://schemas.openxmlformats.org/officeDocument/2006/relationships/image" Target="../media/image26.pn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image" Target="../media/image24.png"/><Relationship Id="rId4" Type="http://schemas.openxmlformats.org/officeDocument/2006/relationships/chart" Target="../charts/chart56.xml"/><Relationship Id="rId9" Type="http://schemas.openxmlformats.org/officeDocument/2006/relationships/chart" Target="../charts/chart5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3" Type="http://schemas.openxmlformats.org/officeDocument/2006/relationships/image" Target="../media/image27.png"/><Relationship Id="rId7" Type="http://schemas.openxmlformats.org/officeDocument/2006/relationships/chart" Target="../charts/chart63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10" Type="http://schemas.openxmlformats.org/officeDocument/2006/relationships/chart" Target="../charts/chart66.xml"/><Relationship Id="rId4" Type="http://schemas.openxmlformats.org/officeDocument/2006/relationships/image" Target="../media/image28.png"/><Relationship Id="rId9" Type="http://schemas.openxmlformats.org/officeDocument/2006/relationships/chart" Target="../charts/chart6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3" Type="http://schemas.openxmlformats.org/officeDocument/2006/relationships/chart" Target="../charts/chart68.xml"/><Relationship Id="rId7" Type="http://schemas.openxmlformats.org/officeDocument/2006/relationships/image" Target="../media/image29.png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0.xml"/><Relationship Id="rId5" Type="http://schemas.openxmlformats.org/officeDocument/2006/relationships/image" Target="../media/image27.png"/><Relationship Id="rId4" Type="http://schemas.openxmlformats.org/officeDocument/2006/relationships/chart" Target="../charts/chart69.xml"/><Relationship Id="rId9" Type="http://schemas.openxmlformats.org/officeDocument/2006/relationships/chart" Target="../charts/chart7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7.xml"/><Relationship Id="rId3" Type="http://schemas.openxmlformats.org/officeDocument/2006/relationships/image" Target="../media/image30.png"/><Relationship Id="rId7" Type="http://schemas.openxmlformats.org/officeDocument/2006/relationships/chart" Target="../charts/chart76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5.xml"/><Relationship Id="rId5" Type="http://schemas.openxmlformats.org/officeDocument/2006/relationships/chart" Target="../charts/chart74.xml"/><Relationship Id="rId10" Type="http://schemas.openxmlformats.org/officeDocument/2006/relationships/chart" Target="../charts/chart79.xml"/><Relationship Id="rId4" Type="http://schemas.openxmlformats.org/officeDocument/2006/relationships/image" Target="../media/image31.png"/><Relationship Id="rId9" Type="http://schemas.openxmlformats.org/officeDocument/2006/relationships/chart" Target="../charts/chart7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4.xml"/><Relationship Id="rId3" Type="http://schemas.openxmlformats.org/officeDocument/2006/relationships/chart" Target="../charts/chart81.xml"/><Relationship Id="rId7" Type="http://schemas.openxmlformats.org/officeDocument/2006/relationships/image" Target="../media/image32.png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3.xml"/><Relationship Id="rId5" Type="http://schemas.openxmlformats.org/officeDocument/2006/relationships/image" Target="../media/image30.png"/><Relationship Id="rId4" Type="http://schemas.openxmlformats.org/officeDocument/2006/relationships/chart" Target="../charts/chart82.xml"/><Relationship Id="rId9" Type="http://schemas.openxmlformats.org/officeDocument/2006/relationships/chart" Target="../charts/chart8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0.xml"/><Relationship Id="rId3" Type="http://schemas.openxmlformats.org/officeDocument/2006/relationships/image" Target="../media/image33.png"/><Relationship Id="rId7" Type="http://schemas.openxmlformats.org/officeDocument/2006/relationships/chart" Target="../charts/chart89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8.xml"/><Relationship Id="rId5" Type="http://schemas.openxmlformats.org/officeDocument/2006/relationships/chart" Target="../charts/chart87.xml"/><Relationship Id="rId10" Type="http://schemas.openxmlformats.org/officeDocument/2006/relationships/chart" Target="../charts/chart92.xml"/><Relationship Id="rId4" Type="http://schemas.openxmlformats.org/officeDocument/2006/relationships/image" Target="../media/image34.png"/><Relationship Id="rId9" Type="http://schemas.openxmlformats.org/officeDocument/2006/relationships/chart" Target="../charts/chart9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7.xml"/><Relationship Id="rId3" Type="http://schemas.openxmlformats.org/officeDocument/2006/relationships/chart" Target="../charts/chart94.xml"/><Relationship Id="rId7" Type="http://schemas.openxmlformats.org/officeDocument/2006/relationships/image" Target="../media/image35.png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6.xml"/><Relationship Id="rId5" Type="http://schemas.openxmlformats.org/officeDocument/2006/relationships/image" Target="../media/image33.png"/><Relationship Id="rId4" Type="http://schemas.openxmlformats.org/officeDocument/2006/relationships/chart" Target="../charts/chart95.xml"/><Relationship Id="rId9" Type="http://schemas.openxmlformats.org/officeDocument/2006/relationships/chart" Target="../charts/chart9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3.xml"/><Relationship Id="rId3" Type="http://schemas.openxmlformats.org/officeDocument/2006/relationships/image" Target="../media/image36.png"/><Relationship Id="rId7" Type="http://schemas.openxmlformats.org/officeDocument/2006/relationships/chart" Target="../charts/chart102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1.xml"/><Relationship Id="rId5" Type="http://schemas.openxmlformats.org/officeDocument/2006/relationships/chart" Target="../charts/chart100.xml"/><Relationship Id="rId10" Type="http://schemas.openxmlformats.org/officeDocument/2006/relationships/chart" Target="../charts/chart105.xml"/><Relationship Id="rId4" Type="http://schemas.openxmlformats.org/officeDocument/2006/relationships/image" Target="../media/image37.png"/><Relationship Id="rId9" Type="http://schemas.openxmlformats.org/officeDocument/2006/relationships/chart" Target="../charts/char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0.xml"/><Relationship Id="rId3" Type="http://schemas.openxmlformats.org/officeDocument/2006/relationships/chart" Target="../charts/chart107.xml"/><Relationship Id="rId7" Type="http://schemas.openxmlformats.org/officeDocument/2006/relationships/image" Target="../media/image38.png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9.xml"/><Relationship Id="rId5" Type="http://schemas.openxmlformats.org/officeDocument/2006/relationships/image" Target="../media/image37.png"/><Relationship Id="rId4" Type="http://schemas.openxmlformats.org/officeDocument/2006/relationships/chart" Target="../charts/chart108.xml"/><Relationship Id="rId9" Type="http://schemas.openxmlformats.org/officeDocument/2006/relationships/chart" Target="../charts/chart1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6.xml"/><Relationship Id="rId3" Type="http://schemas.openxmlformats.org/officeDocument/2006/relationships/image" Target="../media/image39.png"/><Relationship Id="rId7" Type="http://schemas.openxmlformats.org/officeDocument/2006/relationships/chart" Target="../charts/chart115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4.xml"/><Relationship Id="rId5" Type="http://schemas.openxmlformats.org/officeDocument/2006/relationships/chart" Target="../charts/chart113.xml"/><Relationship Id="rId10" Type="http://schemas.openxmlformats.org/officeDocument/2006/relationships/chart" Target="../charts/chart118.xml"/><Relationship Id="rId4" Type="http://schemas.openxmlformats.org/officeDocument/2006/relationships/image" Target="../media/image40.png"/><Relationship Id="rId9" Type="http://schemas.openxmlformats.org/officeDocument/2006/relationships/chart" Target="../charts/chart1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3.xml"/><Relationship Id="rId3" Type="http://schemas.openxmlformats.org/officeDocument/2006/relationships/chart" Target="../charts/chart120.xml"/><Relationship Id="rId7" Type="http://schemas.openxmlformats.org/officeDocument/2006/relationships/image" Target="../media/image41.png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2.xml"/><Relationship Id="rId5" Type="http://schemas.openxmlformats.org/officeDocument/2006/relationships/image" Target="../media/image40.png"/><Relationship Id="rId4" Type="http://schemas.openxmlformats.org/officeDocument/2006/relationships/chart" Target="../charts/chart121.xml"/><Relationship Id="rId9" Type="http://schemas.openxmlformats.org/officeDocument/2006/relationships/chart" Target="../charts/chart1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9.xml"/><Relationship Id="rId3" Type="http://schemas.openxmlformats.org/officeDocument/2006/relationships/image" Target="../media/image42.png"/><Relationship Id="rId7" Type="http://schemas.openxmlformats.org/officeDocument/2006/relationships/chart" Target="../charts/chart128.xml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7.xml"/><Relationship Id="rId5" Type="http://schemas.openxmlformats.org/officeDocument/2006/relationships/chart" Target="../charts/chart126.xml"/><Relationship Id="rId10" Type="http://schemas.openxmlformats.org/officeDocument/2006/relationships/chart" Target="../charts/chart131.xml"/><Relationship Id="rId4" Type="http://schemas.openxmlformats.org/officeDocument/2006/relationships/image" Target="../media/image43.png"/><Relationship Id="rId9" Type="http://schemas.openxmlformats.org/officeDocument/2006/relationships/chart" Target="../charts/chart1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6.xml"/><Relationship Id="rId3" Type="http://schemas.openxmlformats.org/officeDocument/2006/relationships/chart" Target="../charts/chart133.xml"/><Relationship Id="rId7" Type="http://schemas.openxmlformats.org/officeDocument/2006/relationships/image" Target="../media/image44.png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5.xml"/><Relationship Id="rId5" Type="http://schemas.openxmlformats.org/officeDocument/2006/relationships/image" Target="../media/image42.png"/><Relationship Id="rId4" Type="http://schemas.openxmlformats.org/officeDocument/2006/relationships/chart" Target="../charts/chart134.xml"/><Relationship Id="rId9" Type="http://schemas.openxmlformats.org/officeDocument/2006/relationships/chart" Target="../charts/chart1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2.xml"/><Relationship Id="rId3" Type="http://schemas.openxmlformats.org/officeDocument/2006/relationships/image" Target="../media/image45.png"/><Relationship Id="rId7" Type="http://schemas.openxmlformats.org/officeDocument/2006/relationships/chart" Target="../charts/chart141.xml"/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0.xml"/><Relationship Id="rId5" Type="http://schemas.openxmlformats.org/officeDocument/2006/relationships/chart" Target="../charts/chart139.xml"/><Relationship Id="rId10" Type="http://schemas.openxmlformats.org/officeDocument/2006/relationships/chart" Target="../charts/chart144.xml"/><Relationship Id="rId4" Type="http://schemas.openxmlformats.org/officeDocument/2006/relationships/image" Target="../media/image46.png"/><Relationship Id="rId9" Type="http://schemas.openxmlformats.org/officeDocument/2006/relationships/chart" Target="../charts/chart14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9.xml"/><Relationship Id="rId3" Type="http://schemas.openxmlformats.org/officeDocument/2006/relationships/chart" Target="../charts/chart146.xml"/><Relationship Id="rId7" Type="http://schemas.openxmlformats.org/officeDocument/2006/relationships/image" Target="../media/image47.png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8.xml"/><Relationship Id="rId5" Type="http://schemas.openxmlformats.org/officeDocument/2006/relationships/image" Target="../media/image45.png"/><Relationship Id="rId4" Type="http://schemas.openxmlformats.org/officeDocument/2006/relationships/chart" Target="../charts/chart147.xml"/><Relationship Id="rId9" Type="http://schemas.openxmlformats.org/officeDocument/2006/relationships/chart" Target="../charts/chart15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5.xml"/><Relationship Id="rId3" Type="http://schemas.openxmlformats.org/officeDocument/2006/relationships/image" Target="../media/image48.png"/><Relationship Id="rId7" Type="http://schemas.openxmlformats.org/officeDocument/2006/relationships/chart" Target="../charts/chart154.xml"/><Relationship Id="rId2" Type="http://schemas.openxmlformats.org/officeDocument/2006/relationships/chart" Target="../charts/chart15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3.xml"/><Relationship Id="rId5" Type="http://schemas.openxmlformats.org/officeDocument/2006/relationships/chart" Target="../charts/chart152.xml"/><Relationship Id="rId10" Type="http://schemas.openxmlformats.org/officeDocument/2006/relationships/chart" Target="../charts/chart157.xml"/><Relationship Id="rId4" Type="http://schemas.openxmlformats.org/officeDocument/2006/relationships/image" Target="../media/image49.png"/><Relationship Id="rId9" Type="http://schemas.openxmlformats.org/officeDocument/2006/relationships/chart" Target="../charts/chart15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2.xml"/><Relationship Id="rId3" Type="http://schemas.openxmlformats.org/officeDocument/2006/relationships/chart" Target="../charts/chart159.xml"/><Relationship Id="rId7" Type="http://schemas.openxmlformats.org/officeDocument/2006/relationships/image" Target="../media/image50.png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1.xml"/><Relationship Id="rId5" Type="http://schemas.openxmlformats.org/officeDocument/2006/relationships/image" Target="../media/image49.png"/><Relationship Id="rId4" Type="http://schemas.openxmlformats.org/officeDocument/2006/relationships/chart" Target="../charts/chart160.xml"/><Relationship Id="rId9" Type="http://schemas.openxmlformats.org/officeDocument/2006/relationships/chart" Target="../charts/chart16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8.xml"/><Relationship Id="rId3" Type="http://schemas.openxmlformats.org/officeDocument/2006/relationships/image" Target="../media/image51.png"/><Relationship Id="rId7" Type="http://schemas.openxmlformats.org/officeDocument/2006/relationships/chart" Target="../charts/chart167.xml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6.xml"/><Relationship Id="rId5" Type="http://schemas.openxmlformats.org/officeDocument/2006/relationships/chart" Target="../charts/chart165.xml"/><Relationship Id="rId10" Type="http://schemas.openxmlformats.org/officeDocument/2006/relationships/chart" Target="../charts/chart170.xml"/><Relationship Id="rId4" Type="http://schemas.openxmlformats.org/officeDocument/2006/relationships/image" Target="../media/image52.png"/><Relationship Id="rId9" Type="http://schemas.openxmlformats.org/officeDocument/2006/relationships/chart" Target="../charts/chart1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5.xml"/><Relationship Id="rId3" Type="http://schemas.openxmlformats.org/officeDocument/2006/relationships/chart" Target="../charts/chart172.xml"/><Relationship Id="rId7" Type="http://schemas.openxmlformats.org/officeDocument/2006/relationships/image" Target="../media/image53.png"/><Relationship Id="rId2" Type="http://schemas.openxmlformats.org/officeDocument/2006/relationships/chart" Target="../charts/chart17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4.xml"/><Relationship Id="rId5" Type="http://schemas.openxmlformats.org/officeDocument/2006/relationships/image" Target="../media/image51.png"/><Relationship Id="rId4" Type="http://schemas.openxmlformats.org/officeDocument/2006/relationships/chart" Target="../charts/chart173.xml"/><Relationship Id="rId9" Type="http://schemas.openxmlformats.org/officeDocument/2006/relationships/chart" Target="../charts/chart17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1.xml"/><Relationship Id="rId3" Type="http://schemas.openxmlformats.org/officeDocument/2006/relationships/chart" Target="../charts/chart178.xml"/><Relationship Id="rId7" Type="http://schemas.openxmlformats.org/officeDocument/2006/relationships/chart" Target="../charts/chart180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9.xml"/><Relationship Id="rId5" Type="http://schemas.openxmlformats.org/officeDocument/2006/relationships/image" Target="../media/image55.png"/><Relationship Id="rId10" Type="http://schemas.openxmlformats.org/officeDocument/2006/relationships/chart" Target="../charts/chart183.xml"/><Relationship Id="rId4" Type="http://schemas.openxmlformats.org/officeDocument/2006/relationships/image" Target="../media/image54.png"/><Relationship Id="rId9" Type="http://schemas.openxmlformats.org/officeDocument/2006/relationships/chart" Target="../charts/chart18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8.xml"/><Relationship Id="rId3" Type="http://schemas.openxmlformats.org/officeDocument/2006/relationships/chart" Target="../charts/chart185.xml"/><Relationship Id="rId7" Type="http://schemas.openxmlformats.org/officeDocument/2006/relationships/image" Target="../media/image56.png"/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7.xml"/><Relationship Id="rId5" Type="http://schemas.openxmlformats.org/officeDocument/2006/relationships/image" Target="../media/image54.png"/><Relationship Id="rId4" Type="http://schemas.openxmlformats.org/officeDocument/2006/relationships/chart" Target="../charts/chart186.xml"/><Relationship Id="rId9" Type="http://schemas.openxmlformats.org/officeDocument/2006/relationships/chart" Target="../charts/chart18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4.xml"/><Relationship Id="rId3" Type="http://schemas.openxmlformats.org/officeDocument/2006/relationships/chart" Target="../charts/chart191.xml"/><Relationship Id="rId7" Type="http://schemas.openxmlformats.org/officeDocument/2006/relationships/chart" Target="../charts/chart193.xml"/><Relationship Id="rId2" Type="http://schemas.openxmlformats.org/officeDocument/2006/relationships/chart" Target="../charts/chart19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2.xml"/><Relationship Id="rId5" Type="http://schemas.openxmlformats.org/officeDocument/2006/relationships/image" Target="../media/image58.png"/><Relationship Id="rId10" Type="http://schemas.openxmlformats.org/officeDocument/2006/relationships/chart" Target="../charts/chart196.xml"/><Relationship Id="rId4" Type="http://schemas.openxmlformats.org/officeDocument/2006/relationships/image" Target="../media/image57.png"/><Relationship Id="rId9" Type="http://schemas.openxmlformats.org/officeDocument/2006/relationships/chart" Target="../charts/chart19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1.xml"/><Relationship Id="rId3" Type="http://schemas.openxmlformats.org/officeDocument/2006/relationships/chart" Target="../charts/chart198.xml"/><Relationship Id="rId7" Type="http://schemas.openxmlformats.org/officeDocument/2006/relationships/image" Target="../media/image59.png"/><Relationship Id="rId2" Type="http://schemas.openxmlformats.org/officeDocument/2006/relationships/chart" Target="../charts/chart19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0.xml"/><Relationship Id="rId5" Type="http://schemas.openxmlformats.org/officeDocument/2006/relationships/image" Target="../media/image58.png"/><Relationship Id="rId4" Type="http://schemas.openxmlformats.org/officeDocument/2006/relationships/chart" Target="../charts/chart199.xml"/><Relationship Id="rId9" Type="http://schemas.openxmlformats.org/officeDocument/2006/relationships/chart" Target="../charts/chart20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7.xml"/><Relationship Id="rId3" Type="http://schemas.openxmlformats.org/officeDocument/2006/relationships/chart" Target="../charts/chart204.xml"/><Relationship Id="rId7" Type="http://schemas.openxmlformats.org/officeDocument/2006/relationships/image" Target="../media/image61.png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chart" Target="../charts/chart206.xml"/><Relationship Id="rId10" Type="http://schemas.openxmlformats.org/officeDocument/2006/relationships/chart" Target="../charts/chart209.xml"/><Relationship Id="rId4" Type="http://schemas.openxmlformats.org/officeDocument/2006/relationships/chart" Target="../charts/chart205.xml"/><Relationship Id="rId9" Type="http://schemas.openxmlformats.org/officeDocument/2006/relationships/chart" Target="../charts/chart20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5.xml"/><Relationship Id="rId3" Type="http://schemas.openxmlformats.org/officeDocument/2006/relationships/chart" Target="../charts/chart211.xml"/><Relationship Id="rId7" Type="http://schemas.openxmlformats.org/officeDocument/2006/relationships/chart" Target="../charts/chart214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chart" Target="../charts/chart213.xml"/><Relationship Id="rId4" Type="http://schemas.openxmlformats.org/officeDocument/2006/relationships/chart" Target="../charts/chart212.xml"/><Relationship Id="rId9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7.xml"/><Relationship Id="rId4" Type="http://schemas.openxmlformats.org/officeDocument/2006/relationships/chart" Target="../charts/chart2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6.xml"/><Relationship Id="rId4" Type="http://schemas.openxmlformats.org/officeDocument/2006/relationships/chart" Target="../charts/chart25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B59AA0-1D21-A57D-0A11-FB0886D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r>
              <a:rPr lang="pl-PL" sz="5200" dirty="0"/>
              <a:t>Polski Bon Turystyczny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BC24A2-40DC-5C01-1844-EBF08E449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Raport z badań</a:t>
            </a:r>
          </a:p>
          <a:p>
            <a:pPr>
              <a:spcAft>
                <a:spcPts val="600"/>
              </a:spcAft>
            </a:pPr>
            <a:r>
              <a:rPr lang="pl-PL" dirty="0"/>
              <a:t>Czerwiec 2023 roku</a:t>
            </a:r>
          </a:p>
        </p:txBody>
      </p:sp>
      <p:pic>
        <p:nvPicPr>
          <p:cNvPr id="5" name="Picture 4" descr="Blanket on the ground">
            <a:extLst>
              <a:ext uri="{FF2B5EF4-FFF2-40B4-BE49-F238E27FC236}">
                <a16:creationId xmlns:a16="http://schemas.microsoft.com/office/drawing/2014/main" id="{C28B3C25-CCB9-6743-0902-9EBBBA02B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4" r="19398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263AB715-CF5E-8BE0-5D4D-2E844E952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81" y="5680635"/>
            <a:ext cx="2548081" cy="6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7921" y="1254370"/>
            <a:ext cx="9179168" cy="1808284"/>
          </a:xfrm>
        </p:spPr>
        <p:txBody>
          <a:bodyPr>
            <a:noAutofit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Polski Bon Turystyczny</a:t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— dane ogólnopolskie</a:t>
            </a:r>
          </a:p>
        </p:txBody>
      </p:sp>
    </p:spTree>
    <p:extLst>
      <p:ext uri="{BB962C8B-B14F-4D97-AF65-F5344CB8AC3E}">
        <p14:creationId xmlns:p14="http://schemas.microsoft.com/office/powerpoint/2010/main" val="274721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Polski Bon Turystyczny – dane ogólnokrajowe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25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4.315.402</a:t>
            </a:r>
            <a:r>
              <a:rPr lang="pl-PL" b="1" dirty="0"/>
              <a:t> 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888996" y="2004797"/>
          <a:ext cx="1863661" cy="25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>
            <a:cxnSpLocks/>
          </p:cNvCxnSpPr>
          <p:nvPr/>
        </p:nvCxnSpPr>
        <p:spPr>
          <a:xfrm>
            <a:off x="8041730" y="1729321"/>
            <a:ext cx="8686" cy="2837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8ED53F54-9CD3-8F88-445E-EEEB57F4F89F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16EC2DCE-0346-56AB-29B6-2B65985A987F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Chart 105">
            <a:extLst>
              <a:ext uri="{FF2B5EF4-FFF2-40B4-BE49-F238E27FC236}">
                <a16:creationId xmlns:a16="http://schemas.microsoft.com/office/drawing/2014/main" id="{3513C978-DCD9-CCA8-899B-C5DB2E579898}"/>
              </a:ext>
            </a:extLst>
          </p:cNvPr>
          <p:cNvGraphicFramePr/>
          <p:nvPr/>
        </p:nvGraphicFramePr>
        <p:xfrm>
          <a:off x="755440" y="273897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6" name="pole tekstowe 65">
            <a:extLst>
              <a:ext uri="{FF2B5EF4-FFF2-40B4-BE49-F238E27FC236}">
                <a16:creationId xmlns:a16="http://schemas.microsoft.com/office/drawing/2014/main" id="{671BB866-A38D-EE84-B70B-D52B92A1FEA2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74" name="Chart 105">
            <a:extLst>
              <a:ext uri="{FF2B5EF4-FFF2-40B4-BE49-F238E27FC236}">
                <a16:creationId xmlns:a16="http://schemas.microsoft.com/office/drawing/2014/main" id="{DE4B8A51-997C-C1A3-2DB1-C69E82DCB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209702"/>
              </p:ext>
            </p:extLst>
          </p:nvPr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5" name="Łącznik prosty 74">
            <a:extLst>
              <a:ext uri="{FF2B5EF4-FFF2-40B4-BE49-F238E27FC236}">
                <a16:creationId xmlns:a16="http://schemas.microsoft.com/office/drawing/2014/main" id="{CBA1C19E-374B-834D-E50A-44707A2074C6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2299B2E5-D6FB-7348-FFA0-774A62E2E892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1F54DAF0-05BC-7BB7-2624-C6BE988638D2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BE8A1ACA-C4D0-C1DC-CB26-B271A34B9972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63E64019-548B-7815-6EBE-5FA7DA67C5CA}"/>
              </a:ext>
            </a:extLst>
          </p:cNvPr>
          <p:cNvSpPr txBox="1"/>
          <p:nvPr/>
        </p:nvSpPr>
        <p:spPr>
          <a:xfrm>
            <a:off x="-1" y="5591925"/>
            <a:ext cx="4373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wykorzystania kwoty aktywowanych PBT: </a:t>
            </a:r>
            <a:r>
              <a:rPr lang="pl-PL" sz="1400" b="1" dirty="0"/>
              <a:t>93,1%</a:t>
            </a:r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A25ED617-D8AF-750A-FED3-21F3DDBC70E2}"/>
              </a:ext>
            </a:extLst>
          </p:cNvPr>
          <p:cNvSpPr/>
          <p:nvPr/>
        </p:nvSpPr>
        <p:spPr>
          <a:xfrm>
            <a:off x="22068" y="4198137"/>
            <a:ext cx="4216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3.616,0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D7D75BA-EECF-24AA-858B-14703EF615FC}"/>
              </a:ext>
            </a:extLst>
          </p:cNvPr>
          <p:cNvSpPr txBox="1"/>
          <p:nvPr/>
        </p:nvSpPr>
        <p:spPr>
          <a:xfrm>
            <a:off x="8332972" y="1469347"/>
            <a:ext cx="325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7.037.487</a:t>
            </a:r>
          </a:p>
          <a:p>
            <a:endParaRPr lang="pl-PL" sz="16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AE1BE20-6221-E56C-4760-1C68761768D5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6.362.552 (90,5%)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BD422E-7013-B314-FE8B-29EC3E86CFFB}"/>
              </a:ext>
            </a:extLst>
          </p:cNvPr>
          <p:cNvSpPr txBox="1"/>
          <p:nvPr/>
        </p:nvSpPr>
        <p:spPr>
          <a:xfrm>
            <a:off x="8381680" y="3456061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212.305 (3,3%)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1D6336B9-0B5B-D790-D4F8-B0D2AEEADBBE}"/>
              </a:ext>
            </a:extLst>
          </p:cNvPr>
          <p:cNvCxnSpPr/>
          <p:nvPr/>
        </p:nvCxnSpPr>
        <p:spPr>
          <a:xfrm>
            <a:off x="8308679" y="3431505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_Table 232">
            <a:extLst>
              <a:ext uri="{FF2B5EF4-FFF2-40B4-BE49-F238E27FC236}">
                <a16:creationId xmlns:a16="http://schemas.microsoft.com/office/drawing/2014/main" id="{65BC5A12-09ED-CE9F-1E82-D720E827E21C}"/>
              </a:ext>
            </a:extLst>
          </p:cNvPr>
          <p:cNvGraphicFramePr>
            <a:graphicFrameLocks noGrp="1"/>
          </p:cNvGraphicFramePr>
          <p:nvPr/>
        </p:nvGraphicFramePr>
        <p:xfrm>
          <a:off x="4624013" y="2004679"/>
          <a:ext cx="2010851" cy="256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30819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02EF2903-86BE-AFC5-A6C7-D4E665B55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413" y="4623933"/>
            <a:ext cx="2053049" cy="1934682"/>
          </a:xfrm>
          <a:prstGeom prst="rect">
            <a:avLst/>
          </a:prstGeom>
        </p:spPr>
      </p:pic>
      <p:sp>
        <p:nvSpPr>
          <p:cNvPr id="10" name="Schemat blokowy: proces 9">
            <a:extLst>
              <a:ext uri="{FF2B5EF4-FFF2-40B4-BE49-F238E27FC236}">
                <a16:creationId xmlns:a16="http://schemas.microsoft.com/office/drawing/2014/main" id="{5BF994AF-8CD9-39F1-331C-F13B8CD0554D}"/>
              </a:ext>
            </a:extLst>
          </p:cNvPr>
          <p:cNvSpPr/>
          <p:nvPr/>
        </p:nvSpPr>
        <p:spPr>
          <a:xfrm>
            <a:off x="7800162" y="5078720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AC9D8E54-1F8F-BC75-4869-89C57D392171}"/>
              </a:ext>
            </a:extLst>
          </p:cNvPr>
          <p:cNvCxnSpPr/>
          <p:nvPr/>
        </p:nvCxnSpPr>
        <p:spPr>
          <a:xfrm>
            <a:off x="8255921" y="4542845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chemat blokowy: proces 12">
            <a:extLst>
              <a:ext uri="{FF2B5EF4-FFF2-40B4-BE49-F238E27FC236}">
                <a16:creationId xmlns:a16="http://schemas.microsoft.com/office/drawing/2014/main" id="{F8DF60F4-F8F7-DE65-3F39-F634AC14F56A}"/>
              </a:ext>
            </a:extLst>
          </p:cNvPr>
          <p:cNvSpPr/>
          <p:nvPr/>
        </p:nvSpPr>
        <p:spPr>
          <a:xfrm>
            <a:off x="7800162" y="5481925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8EEE5EC1-459A-3708-124B-AAE5626ED43A}"/>
              </a:ext>
            </a:extLst>
          </p:cNvPr>
          <p:cNvSpPr/>
          <p:nvPr/>
        </p:nvSpPr>
        <p:spPr>
          <a:xfrm>
            <a:off x="7800162" y="5885130"/>
            <a:ext cx="250254" cy="205988"/>
          </a:xfrm>
          <a:prstGeom prst="flowChartProcess">
            <a:avLst/>
          </a:prstGeom>
          <a:solidFill>
            <a:srgbClr val="FF75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proces 21">
            <a:extLst>
              <a:ext uri="{FF2B5EF4-FFF2-40B4-BE49-F238E27FC236}">
                <a16:creationId xmlns:a16="http://schemas.microsoft.com/office/drawing/2014/main" id="{DA5B00EA-0F0E-CEE7-71BE-A62CBBD370A5}"/>
              </a:ext>
            </a:extLst>
          </p:cNvPr>
          <p:cNvSpPr/>
          <p:nvPr/>
        </p:nvSpPr>
        <p:spPr>
          <a:xfrm>
            <a:off x="7809516" y="6288334"/>
            <a:ext cx="250254" cy="205988"/>
          </a:xfrm>
          <a:prstGeom prst="flowChartProcess">
            <a:avLst/>
          </a:prstGeom>
          <a:solidFill>
            <a:srgbClr val="EB33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65DE37B-2FDC-3504-2B93-E59F42D0D471}"/>
              </a:ext>
            </a:extLst>
          </p:cNvPr>
          <p:cNvSpPr txBox="1"/>
          <p:nvPr/>
        </p:nvSpPr>
        <p:spPr>
          <a:xfrm>
            <a:off x="8041730" y="5025417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Ponad 15% wartości PBT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7D07B1F-2034-8729-34E0-5C34EBDE46CF}"/>
              </a:ext>
            </a:extLst>
          </p:cNvPr>
          <p:cNvSpPr txBox="1"/>
          <p:nvPr/>
        </p:nvSpPr>
        <p:spPr>
          <a:xfrm>
            <a:off x="8041730" y="5438213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Od 5% do 10% wartości PBT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FDAAB9D-28AE-65B6-C80F-1D73AAE46F71}"/>
              </a:ext>
            </a:extLst>
          </p:cNvPr>
          <p:cNvSpPr txBox="1"/>
          <p:nvPr/>
        </p:nvSpPr>
        <p:spPr>
          <a:xfrm>
            <a:off x="8059770" y="5805238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Od 2% do 5% wartości PBT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6D21063-A8DE-F0E5-AE6A-A994261A15D0}"/>
              </a:ext>
            </a:extLst>
          </p:cNvPr>
          <p:cNvSpPr txBox="1"/>
          <p:nvPr/>
        </p:nvSpPr>
        <p:spPr>
          <a:xfrm>
            <a:off x="8041730" y="6221408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Poniżej 2% wartości PBT</a:t>
            </a:r>
          </a:p>
        </p:txBody>
      </p:sp>
    </p:spTree>
    <p:extLst>
      <p:ext uri="{BB962C8B-B14F-4D97-AF65-F5344CB8AC3E}">
        <p14:creationId xmlns:p14="http://schemas.microsoft.com/office/powerpoint/2010/main" val="190371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Polski Bon Turystyczny – dane ogólnokrajowe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5.511.973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>
            <a:cxnSpLocks/>
          </p:cNvCxnSpPr>
          <p:nvPr/>
        </p:nvCxnSpPr>
        <p:spPr>
          <a:xfrm>
            <a:off x="8512369" y="1826999"/>
            <a:ext cx="0" cy="2923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31.867</a:t>
            </a:r>
          </a:p>
        </p:txBody>
      </p:sp>
      <p:graphicFrame>
        <p:nvGraphicFramePr>
          <p:cNvPr id="37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pole tekstowe 37"/>
          <p:cNvSpPr txBox="1"/>
          <p:nvPr/>
        </p:nvSpPr>
        <p:spPr>
          <a:xfrm>
            <a:off x="11000171" y="2306411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środków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00B050"/>
                </a:solidFill>
              </a:rPr>
              <a:t>89,9</a:t>
            </a:r>
          </a:p>
          <a:p>
            <a:r>
              <a:rPr lang="pl-PL" sz="1000" dirty="0"/>
              <a:t>*Liczba wykorzystanych bon/ów w PT vs liczba transakcji w PT.</a:t>
            </a:r>
          </a:p>
        </p:txBody>
      </p:sp>
      <p:graphicFrame>
        <p:nvGraphicFramePr>
          <p:cNvPr id="2" name="D_Table 232">
            <a:extLst>
              <a:ext uri="{FF2B5EF4-FFF2-40B4-BE49-F238E27FC236}">
                <a16:creationId xmlns:a16="http://schemas.microsoft.com/office/drawing/2014/main" id="{84F6034F-9052-5DE7-7442-B712E2245D87}"/>
              </a:ext>
            </a:extLst>
          </p:cNvPr>
          <p:cNvGraphicFramePr>
            <a:graphicFrameLocks noGrp="1"/>
          </p:cNvGraphicFramePr>
          <p:nvPr/>
        </p:nvGraphicFramePr>
        <p:xfrm>
          <a:off x="4521058" y="1826998"/>
          <a:ext cx="2010851" cy="285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</a:tbl>
          </a:graphicData>
        </a:graphic>
      </p:graphicFrame>
      <p:graphicFrame>
        <p:nvGraphicFramePr>
          <p:cNvPr id="4" name="Chart 25">
            <a:extLst>
              <a:ext uri="{FF2B5EF4-FFF2-40B4-BE49-F238E27FC236}">
                <a16:creationId xmlns:a16="http://schemas.microsoft.com/office/drawing/2014/main" id="{79561A30-190C-6D3D-E462-744A3A9AF46D}"/>
              </a:ext>
            </a:extLst>
          </p:cNvPr>
          <p:cNvGraphicFramePr/>
          <p:nvPr/>
        </p:nvGraphicFramePr>
        <p:xfrm>
          <a:off x="6305756" y="1826999"/>
          <a:ext cx="3166426" cy="28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3902483F-691B-2974-E4D5-B3B182089EB0}"/>
              </a:ext>
            </a:extLst>
          </p:cNvPr>
          <p:cNvCxnSpPr/>
          <p:nvPr/>
        </p:nvCxnSpPr>
        <p:spPr>
          <a:xfrm flipV="1">
            <a:off x="144961" y="2158691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Chart 25">
            <a:extLst>
              <a:ext uri="{FF2B5EF4-FFF2-40B4-BE49-F238E27FC236}">
                <a16:creationId xmlns:a16="http://schemas.microsoft.com/office/drawing/2014/main" id="{2806E31A-C86F-BBE8-FD99-562D6CEEBAF1}"/>
              </a:ext>
            </a:extLst>
          </p:cNvPr>
          <p:cNvGraphicFramePr/>
          <p:nvPr/>
        </p:nvGraphicFramePr>
        <p:xfrm>
          <a:off x="1851501" y="2812822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Tabela 45">
            <a:extLst>
              <a:ext uri="{FF2B5EF4-FFF2-40B4-BE49-F238E27FC236}">
                <a16:creationId xmlns:a16="http://schemas.microsoft.com/office/drawing/2014/main" id="{A451349C-C308-03DC-392D-7D5E92C5C3C9}"/>
              </a:ext>
            </a:extLst>
          </p:cNvPr>
          <p:cNvGraphicFramePr>
            <a:graphicFrameLocks noGrp="1"/>
          </p:cNvGraphicFramePr>
          <p:nvPr/>
        </p:nvGraphicFramePr>
        <p:xfrm>
          <a:off x="238134" y="2812822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KARKONOSKI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WROCŁAW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KŁODZKI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JELENIA GÓRA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LWÓWECKI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7" name="pole tekstowe 46">
            <a:extLst>
              <a:ext uri="{FF2B5EF4-FFF2-40B4-BE49-F238E27FC236}">
                <a16:creationId xmlns:a16="http://schemas.microsoft.com/office/drawing/2014/main" id="{BF2D6D51-E1DB-549C-1E7C-78A7C9EA9821}"/>
              </a:ext>
            </a:extLst>
          </p:cNvPr>
          <p:cNvSpPr txBox="1"/>
          <p:nvPr/>
        </p:nvSpPr>
        <p:spPr>
          <a:xfrm>
            <a:off x="-16567" y="2257118"/>
            <a:ext cx="4524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10)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64934016-DFB3-6731-F16B-DF8BEDB1B8D3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111,5 tys.</a:t>
            </a:r>
            <a:r>
              <a:rPr lang="pl-PL" sz="1600" dirty="0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8D92998-9A47-1A41-0CCA-54DD0F743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553" y="4750690"/>
            <a:ext cx="2079876" cy="1941489"/>
          </a:xfrm>
          <a:prstGeom prst="rect">
            <a:avLst/>
          </a:prstGeom>
        </p:spPr>
      </p:pic>
      <p:sp>
        <p:nvSpPr>
          <p:cNvPr id="11" name="Schemat blokowy: proces 10">
            <a:extLst>
              <a:ext uri="{FF2B5EF4-FFF2-40B4-BE49-F238E27FC236}">
                <a16:creationId xmlns:a16="http://schemas.microsoft.com/office/drawing/2014/main" id="{91DEB7DC-92BB-F6A9-DD4B-36B913FE05BB}"/>
              </a:ext>
            </a:extLst>
          </p:cNvPr>
          <p:cNvSpPr/>
          <p:nvPr/>
        </p:nvSpPr>
        <p:spPr>
          <a:xfrm>
            <a:off x="7800162" y="5078720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proces 12">
            <a:extLst>
              <a:ext uri="{FF2B5EF4-FFF2-40B4-BE49-F238E27FC236}">
                <a16:creationId xmlns:a16="http://schemas.microsoft.com/office/drawing/2014/main" id="{014A9183-D149-064D-56BD-76C25613B224}"/>
              </a:ext>
            </a:extLst>
          </p:cNvPr>
          <p:cNvSpPr/>
          <p:nvPr/>
        </p:nvSpPr>
        <p:spPr>
          <a:xfrm>
            <a:off x="7800162" y="5481925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F71A2459-1B17-9BE2-58A8-80F6C31178CA}"/>
              </a:ext>
            </a:extLst>
          </p:cNvPr>
          <p:cNvSpPr/>
          <p:nvPr/>
        </p:nvSpPr>
        <p:spPr>
          <a:xfrm>
            <a:off x="7800162" y="5885130"/>
            <a:ext cx="250254" cy="205988"/>
          </a:xfrm>
          <a:prstGeom prst="flowChartProcess">
            <a:avLst/>
          </a:prstGeom>
          <a:solidFill>
            <a:srgbClr val="FFC90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16D6AC9-EF84-20DB-B61A-DA8245890C6E}"/>
              </a:ext>
            </a:extLst>
          </p:cNvPr>
          <p:cNvSpPr txBox="1"/>
          <p:nvPr/>
        </p:nvSpPr>
        <p:spPr>
          <a:xfrm>
            <a:off x="8041730" y="4989557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Ponad 10% wartości PBT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5EFFE82-0F98-B908-4468-DD52B2701BCC}"/>
              </a:ext>
            </a:extLst>
          </p:cNvPr>
          <p:cNvSpPr txBox="1"/>
          <p:nvPr/>
        </p:nvSpPr>
        <p:spPr>
          <a:xfrm>
            <a:off x="8041730" y="5429248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Od 5% do 10% wartości PBT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F1EE18F-FC06-438A-88AA-E7A212B94F15}"/>
              </a:ext>
            </a:extLst>
          </p:cNvPr>
          <p:cNvSpPr txBox="1"/>
          <p:nvPr/>
        </p:nvSpPr>
        <p:spPr>
          <a:xfrm>
            <a:off x="8059770" y="5805238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Poniżej 5% wartości PBT</a:t>
            </a:r>
          </a:p>
        </p:txBody>
      </p:sp>
    </p:spTree>
    <p:extLst>
      <p:ext uri="{BB962C8B-B14F-4D97-AF65-F5344CB8AC3E}">
        <p14:creationId xmlns:p14="http://schemas.microsoft.com/office/powerpoint/2010/main" val="154595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Polski Bon Turystyczny – Mapa powiatów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2073C1E-D072-A31B-1042-FA8CDBD7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971" y="1532965"/>
            <a:ext cx="5527736" cy="5136776"/>
          </a:xfrm>
          <a:prstGeom prst="rect">
            <a:avLst/>
          </a:prstGeom>
        </p:spPr>
      </p:pic>
      <p:sp>
        <p:nvSpPr>
          <p:cNvPr id="10" name="Schemat blokowy: proces 9">
            <a:extLst>
              <a:ext uri="{FF2B5EF4-FFF2-40B4-BE49-F238E27FC236}">
                <a16:creationId xmlns:a16="http://schemas.microsoft.com/office/drawing/2014/main" id="{2FF9A0EF-CEB4-8AB1-F7C2-883FF5CFA9F5}"/>
              </a:ext>
            </a:extLst>
          </p:cNvPr>
          <p:cNvSpPr/>
          <p:nvPr/>
        </p:nvSpPr>
        <p:spPr>
          <a:xfrm>
            <a:off x="8230468" y="3482303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proces 14">
            <a:extLst>
              <a:ext uri="{FF2B5EF4-FFF2-40B4-BE49-F238E27FC236}">
                <a16:creationId xmlns:a16="http://schemas.microsoft.com/office/drawing/2014/main" id="{1C47CEE2-2452-4C4E-CF76-76C97EE91E86}"/>
              </a:ext>
            </a:extLst>
          </p:cNvPr>
          <p:cNvSpPr/>
          <p:nvPr/>
        </p:nvSpPr>
        <p:spPr>
          <a:xfrm>
            <a:off x="8230468" y="3885508"/>
            <a:ext cx="250254" cy="205988"/>
          </a:xfrm>
          <a:prstGeom prst="flowChartProcess">
            <a:avLst/>
          </a:prstGeom>
          <a:solidFill>
            <a:srgbClr val="64E6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proces 19">
            <a:extLst>
              <a:ext uri="{FF2B5EF4-FFF2-40B4-BE49-F238E27FC236}">
                <a16:creationId xmlns:a16="http://schemas.microsoft.com/office/drawing/2014/main" id="{448623D2-8140-FA4C-E915-DACD98A2F4C5}"/>
              </a:ext>
            </a:extLst>
          </p:cNvPr>
          <p:cNvSpPr/>
          <p:nvPr/>
        </p:nvSpPr>
        <p:spPr>
          <a:xfrm>
            <a:off x="8230468" y="4288713"/>
            <a:ext cx="250254" cy="205988"/>
          </a:xfrm>
          <a:prstGeom prst="flowChartProcess">
            <a:avLst/>
          </a:prstGeom>
          <a:solidFill>
            <a:srgbClr val="8FE6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proces 20">
            <a:extLst>
              <a:ext uri="{FF2B5EF4-FFF2-40B4-BE49-F238E27FC236}">
                <a16:creationId xmlns:a16="http://schemas.microsoft.com/office/drawing/2014/main" id="{37DF4ACC-85C1-4050-DBC9-4927D4450ACB}"/>
              </a:ext>
            </a:extLst>
          </p:cNvPr>
          <p:cNvSpPr/>
          <p:nvPr/>
        </p:nvSpPr>
        <p:spPr>
          <a:xfrm>
            <a:off x="8239822" y="4691917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0BBA220-16B2-6FED-DD2B-65A41FCD1683}"/>
              </a:ext>
            </a:extLst>
          </p:cNvPr>
          <p:cNvSpPr txBox="1"/>
          <p:nvPr/>
        </p:nvSpPr>
        <p:spPr>
          <a:xfrm>
            <a:off x="8472036" y="3429000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Ponad 5% wartości PBT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AD9CC7D-8E0C-EEF2-3E36-7C7315C9E9AC}"/>
              </a:ext>
            </a:extLst>
          </p:cNvPr>
          <p:cNvSpPr txBox="1"/>
          <p:nvPr/>
        </p:nvSpPr>
        <p:spPr>
          <a:xfrm>
            <a:off x="8472036" y="3841796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Od 2% do 5% wartości PBT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D0CFC3C-52EA-0A7F-9D64-92979D78E572}"/>
              </a:ext>
            </a:extLst>
          </p:cNvPr>
          <p:cNvSpPr txBox="1"/>
          <p:nvPr/>
        </p:nvSpPr>
        <p:spPr>
          <a:xfrm>
            <a:off x="8490076" y="4208821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Od 1% do 2% wartości PBT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CD7A421-727F-40A4-6FDC-AE860D4117E9}"/>
              </a:ext>
            </a:extLst>
          </p:cNvPr>
          <p:cNvSpPr txBox="1"/>
          <p:nvPr/>
        </p:nvSpPr>
        <p:spPr>
          <a:xfrm>
            <a:off x="8472036" y="4624991"/>
            <a:ext cx="327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Poniżej 0,5% do 1% wartości PBT</a:t>
            </a:r>
          </a:p>
        </p:txBody>
      </p:sp>
    </p:spTree>
    <p:extLst>
      <p:ext uri="{BB962C8B-B14F-4D97-AF65-F5344CB8AC3E}">
        <p14:creationId xmlns:p14="http://schemas.microsoft.com/office/powerpoint/2010/main" val="404825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7921" y="1254370"/>
            <a:ext cx="9179168" cy="1808284"/>
          </a:xfrm>
        </p:spPr>
        <p:txBody>
          <a:bodyPr>
            <a:noAutofit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Polski Bon Turystyczny</a:t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— analiza danych z województw</a:t>
            </a:r>
          </a:p>
        </p:txBody>
      </p:sp>
    </p:spTree>
    <p:extLst>
      <p:ext uri="{BB962C8B-B14F-4D97-AF65-F5344CB8AC3E}">
        <p14:creationId xmlns:p14="http://schemas.microsoft.com/office/powerpoint/2010/main" val="387393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dolnośląskie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61" y="311417"/>
            <a:ext cx="922697" cy="823464"/>
          </a:xfrm>
          <a:prstGeom prst="rect">
            <a:avLst/>
          </a:prstGeom>
        </p:spPr>
      </p:pic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Udział w ilości wygenerowanych bonów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321.339</a:t>
            </a:r>
          </a:p>
        </p:txBody>
      </p:sp>
      <p:cxnSp>
        <p:nvCxnSpPr>
          <p:cNvPr id="16" name="Łącznik prosty 15"/>
          <p:cNvCxnSpPr>
            <a:cxnSpLocks/>
          </p:cNvCxnSpPr>
          <p:nvPr/>
        </p:nvCxnSpPr>
        <p:spPr>
          <a:xfrm>
            <a:off x="4375115" y="1741618"/>
            <a:ext cx="35722" cy="429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888996" y="2004797"/>
          <a:ext cx="1863661" cy="25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56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30819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LUBUSKIE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>
            <a:cxnSpLocks/>
          </p:cNvCxnSpPr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AABFD6DE-0526-E540-2C56-054AB0EB1891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5"/>
          <a:ext cx="554536" cy="2596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738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738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738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957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957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957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957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957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957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</a:tbl>
          </a:graphicData>
        </a:graphic>
      </p:graphicFrame>
      <p:sp>
        <p:nvSpPr>
          <p:cNvPr id="46" name="Rectangle 23">
            <a:extLst>
              <a:ext uri="{FF2B5EF4-FFF2-40B4-BE49-F238E27FC236}">
                <a16:creationId xmlns:a16="http://schemas.microsoft.com/office/drawing/2014/main" id="{8785A013-93B5-131D-1FE3-DF2C16A91E13}"/>
              </a:ext>
            </a:extLst>
          </p:cNvPr>
          <p:cNvSpPr/>
          <p:nvPr/>
        </p:nvSpPr>
        <p:spPr>
          <a:xfrm>
            <a:off x="7515232" y="174824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61" name="Obraz 60">
            <a:extLst>
              <a:ext uri="{FF2B5EF4-FFF2-40B4-BE49-F238E27FC236}">
                <a16:creationId xmlns:a16="http://schemas.microsoft.com/office/drawing/2014/main" id="{D6D106DD-C902-9C5B-BE57-8E1BB5BFE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172" y="4588383"/>
            <a:ext cx="1721343" cy="1546905"/>
          </a:xfrm>
          <a:prstGeom prst="rect">
            <a:avLst/>
          </a:prstGeom>
        </p:spPr>
      </p:pic>
      <p:sp>
        <p:nvSpPr>
          <p:cNvPr id="63" name="Textfeld 136">
            <a:extLst>
              <a:ext uri="{FF2B5EF4-FFF2-40B4-BE49-F238E27FC236}">
                <a16:creationId xmlns:a16="http://schemas.microsoft.com/office/drawing/2014/main" id="{823A3EA5-E0DE-FEFB-7FA4-69E24544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7,4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01C795AB-6954-55F3-C37F-D31ABA238922}"/>
              </a:ext>
            </a:extLst>
          </p:cNvPr>
          <p:cNvSpPr txBox="1"/>
          <p:nvPr/>
        </p:nvSpPr>
        <p:spPr>
          <a:xfrm>
            <a:off x="6809368" y="635643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65" name="Textfeld 136">
            <a:extLst>
              <a:ext uri="{FF2B5EF4-FFF2-40B4-BE49-F238E27FC236}">
                <a16:creationId xmlns:a16="http://schemas.microsoft.com/office/drawing/2014/main" id="{8E92C0EE-0237-3D0E-8F0F-26B761885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6,3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8ED53F54-9CD3-8F88-445E-EEEB57F4F89F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16EC2DCE-0346-56AB-29B6-2B65985A987F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Chart 105">
            <a:extLst>
              <a:ext uri="{FF2B5EF4-FFF2-40B4-BE49-F238E27FC236}">
                <a16:creationId xmlns:a16="http://schemas.microsoft.com/office/drawing/2014/main" id="{3513C978-DCD9-CCA8-899B-C5DB2E579898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pole tekstowe 65">
            <a:extLst>
              <a:ext uri="{FF2B5EF4-FFF2-40B4-BE49-F238E27FC236}">
                <a16:creationId xmlns:a16="http://schemas.microsoft.com/office/drawing/2014/main" id="{671BB866-A38D-EE84-B70B-D52B92A1FEA2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74" name="Chart 105">
            <a:extLst>
              <a:ext uri="{FF2B5EF4-FFF2-40B4-BE49-F238E27FC236}">
                <a16:creationId xmlns:a16="http://schemas.microsoft.com/office/drawing/2014/main" id="{DE4B8A51-997C-C1A3-2DB1-C69E82DCB192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75" name="Łącznik prosty 74">
            <a:extLst>
              <a:ext uri="{FF2B5EF4-FFF2-40B4-BE49-F238E27FC236}">
                <a16:creationId xmlns:a16="http://schemas.microsoft.com/office/drawing/2014/main" id="{CBA1C19E-374B-834D-E50A-44707A2074C6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2299B2E5-D6FB-7348-FFA0-774A62E2E892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1F54DAF0-05BC-7BB7-2624-C6BE988638D2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BE8A1ACA-C4D0-C1DC-CB26-B271A34B9972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63E64019-548B-7815-6EBE-5FA7DA67C5CA}"/>
              </a:ext>
            </a:extLst>
          </p:cNvPr>
          <p:cNvSpPr txBox="1"/>
          <p:nvPr/>
        </p:nvSpPr>
        <p:spPr>
          <a:xfrm>
            <a:off x="-1" y="5591925"/>
            <a:ext cx="4373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wykorzystania kwoty aktywowanych PBT: </a:t>
            </a:r>
            <a:r>
              <a:rPr lang="pl-PL" sz="1400" b="1" dirty="0"/>
              <a:t>93,0%</a:t>
            </a:r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A25ED617-D8AF-750A-FED3-21F3DDBC70E2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260,3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D7D75BA-EECF-24AA-858B-14703EF615FC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506.881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AE1BE20-6221-E56C-4760-1C68761768D5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451.330 (89,0%)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BD422E-7013-B314-FE8B-29EC3E86CFFB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15.281 (3,4%)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62E29E6-B64A-F4D7-FB33-A726ED88CFCE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1" name="Chart 105">
            <a:extLst>
              <a:ext uri="{FF2B5EF4-FFF2-40B4-BE49-F238E27FC236}">
                <a16:creationId xmlns:a16="http://schemas.microsoft.com/office/drawing/2014/main" id="{C23F714D-D6E0-C614-D30B-8672D5277220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C90BE46-6F85-8D2B-40A4-B5CD1BED2DF4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9ACDE7A-DC5B-317D-AC70-BA41BA5FEB23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1D6336B9-0B5B-D790-D4F8-B0D2AEEADBBE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07E31356-233B-7E7B-FA83-36C66FFA840B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846F30A-D975-5477-E23F-06C4003E1FFD}"/>
              </a:ext>
            </a:extLst>
          </p:cNvPr>
          <p:cNvSpPr txBox="1"/>
          <p:nvPr/>
        </p:nvSpPr>
        <p:spPr>
          <a:xfrm>
            <a:off x="8204207" y="5180787"/>
            <a:ext cx="3891780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dolnośląskiego wydatkowali środki PBT w województwie zachodniopomorskim i swoim województwie,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93%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947FAEDB-288D-DF63-1151-AC31C76E992F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9B01BE4B-FD81-2FCD-A9D6-DFF0120618DA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9A2D6847-BA48-E95A-CBC0-C969491C785D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85AC5ED7-8DA0-6B79-2097-95E8D05DD933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FB5E391-4512-1A75-D6C1-8A347680E8E7}"/>
              </a:ext>
            </a:extLst>
          </p:cNvPr>
          <p:cNvSpPr txBox="1"/>
          <p:nvPr/>
        </p:nvSpPr>
        <p:spPr>
          <a:xfrm>
            <a:off x="4683722" y="6012925"/>
            <a:ext cx="327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F6FFD5E-6390-7545-C19E-15606F1C8A7A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C3B7163-69B4-EB2B-4CE8-F47EB4C24CD0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215524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dolnośląskie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461" y="311417"/>
            <a:ext cx="922697" cy="823464"/>
          </a:xfrm>
          <a:prstGeom prst="rect">
            <a:avLst/>
          </a:prstGeom>
        </p:spPr>
      </p:pic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369.207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2.490 </a:t>
            </a:r>
          </a:p>
        </p:txBody>
      </p:sp>
      <p:graphicFrame>
        <p:nvGraphicFramePr>
          <p:cNvPr id="37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pole tekstowe 37"/>
          <p:cNvSpPr txBox="1"/>
          <p:nvPr/>
        </p:nvSpPr>
        <p:spPr>
          <a:xfrm>
            <a:off x="11000171" y="2306411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środków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00B050"/>
                </a:solidFill>
              </a:rPr>
              <a:t>89,9</a:t>
            </a:r>
          </a:p>
          <a:p>
            <a:r>
              <a:rPr lang="pl-PL" sz="1000" dirty="0"/>
              <a:t>*Liczba wykorzystanych bon/ów w PT vs liczba transakcji w PT.</a:t>
            </a:r>
          </a:p>
        </p:txBody>
      </p:sp>
      <p:graphicFrame>
        <p:nvGraphicFramePr>
          <p:cNvPr id="2" name="D_Table 232">
            <a:extLst>
              <a:ext uri="{FF2B5EF4-FFF2-40B4-BE49-F238E27FC236}">
                <a16:creationId xmlns:a16="http://schemas.microsoft.com/office/drawing/2014/main" id="{84F6034F-9052-5DE7-7442-B712E2245D87}"/>
              </a:ext>
            </a:extLst>
          </p:cNvPr>
          <p:cNvGraphicFramePr>
            <a:graphicFrameLocks noGrp="1"/>
          </p:cNvGraphicFramePr>
          <p:nvPr/>
        </p:nvGraphicFramePr>
        <p:xfrm>
          <a:off x="4521058" y="1826999"/>
          <a:ext cx="2010851" cy="2858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LUBUSKIE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51"/>
                  </a:ext>
                </a:extLst>
              </a:tr>
            </a:tbl>
          </a:graphicData>
        </a:graphic>
      </p:graphicFrame>
      <p:sp>
        <p:nvSpPr>
          <p:cNvPr id="3" name="Rectangle 23">
            <a:extLst>
              <a:ext uri="{FF2B5EF4-FFF2-40B4-BE49-F238E27FC236}">
                <a16:creationId xmlns:a16="http://schemas.microsoft.com/office/drawing/2014/main" id="{28D2EB97-DCA0-04E9-DB4B-119A6A10ACD3}"/>
              </a:ext>
            </a:extLst>
          </p:cNvPr>
          <p:cNvSpPr/>
          <p:nvPr/>
        </p:nvSpPr>
        <p:spPr>
          <a:xfrm>
            <a:off x="7878259" y="1635191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Chart 25">
            <a:extLst>
              <a:ext uri="{FF2B5EF4-FFF2-40B4-BE49-F238E27FC236}">
                <a16:creationId xmlns:a16="http://schemas.microsoft.com/office/drawing/2014/main" id="{79561A30-190C-6D3D-E462-744A3A9AF46D}"/>
              </a:ext>
            </a:extLst>
          </p:cNvPr>
          <p:cNvGraphicFramePr/>
          <p:nvPr/>
        </p:nvGraphicFramePr>
        <p:xfrm>
          <a:off x="6305756" y="1826999"/>
          <a:ext cx="3166426" cy="28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E2BFFB6-41CF-ADCD-073B-9B78EFAC0737}"/>
              </a:ext>
            </a:extLst>
          </p:cNvPr>
          <p:cNvGraphicFramePr>
            <a:graphicFrameLocks noGrp="1"/>
          </p:cNvGraphicFramePr>
          <p:nvPr/>
        </p:nvGraphicFramePr>
        <p:xfrm>
          <a:off x="7837298" y="1821358"/>
          <a:ext cx="554536" cy="2864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91241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685231"/>
                  </a:ext>
                </a:extLst>
              </a:tr>
            </a:tbl>
          </a:graphicData>
        </a:graphic>
      </p:graphicFrame>
      <p:pic>
        <p:nvPicPr>
          <p:cNvPr id="15" name="Obraz 14">
            <a:extLst>
              <a:ext uri="{FF2B5EF4-FFF2-40B4-BE49-F238E27FC236}">
                <a16:creationId xmlns:a16="http://schemas.microsoft.com/office/drawing/2014/main" id="{EF5B1183-053D-C62A-41EF-FFBDF7232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186" y="4685074"/>
            <a:ext cx="1721344" cy="1575411"/>
          </a:xfrm>
          <a:prstGeom prst="rect">
            <a:avLst/>
          </a:prstGeom>
        </p:spPr>
      </p:pic>
      <p:sp>
        <p:nvSpPr>
          <p:cNvPr id="13" name="Textfeld 136">
            <a:extLst>
              <a:ext uri="{FF2B5EF4-FFF2-40B4-BE49-F238E27FC236}">
                <a16:creationId xmlns:a16="http://schemas.microsoft.com/office/drawing/2014/main" id="{37623FBA-7043-054E-75B3-A3BDA29A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7,8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feld 136">
            <a:extLst>
              <a:ext uri="{FF2B5EF4-FFF2-40B4-BE49-F238E27FC236}">
                <a16:creationId xmlns:a16="http://schemas.microsoft.com/office/drawing/2014/main" id="{878B40B1-C47A-346C-CAE9-085EDD31D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7,2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03E8ABFC-D569-E6CB-0786-09E4DF8A56CA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9169529-B0DE-5ECE-153E-498288AB682E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CC8B8CD-A70E-47CB-2CD3-07CF4C326D87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030AD505-11FB-2DAE-0FDC-968C57F8E346}"/>
              </a:ext>
            </a:extLst>
          </p:cNvPr>
          <p:cNvSpPr txBox="1"/>
          <p:nvPr/>
        </p:nvSpPr>
        <p:spPr>
          <a:xfrm>
            <a:off x="14972" y="3824952"/>
            <a:ext cx="3951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82,0%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3902483F-691B-2974-E4D5-B3B182089EB0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Chart 25">
            <a:extLst>
              <a:ext uri="{FF2B5EF4-FFF2-40B4-BE49-F238E27FC236}">
                <a16:creationId xmlns:a16="http://schemas.microsoft.com/office/drawing/2014/main" id="{2806E31A-C86F-BBE8-FD99-562D6CEEBAF1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6" name="Tabela 45">
            <a:extLst>
              <a:ext uri="{FF2B5EF4-FFF2-40B4-BE49-F238E27FC236}">
                <a16:creationId xmlns:a16="http://schemas.microsoft.com/office/drawing/2014/main" id="{A451349C-C308-03DC-392D-7D5E92C5C3C9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KARKONOSKI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WROCŁAW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KŁODZKI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JELENIA GÓRA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LWÓWECKI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7" name="pole tekstowe 46">
            <a:extLst>
              <a:ext uri="{FF2B5EF4-FFF2-40B4-BE49-F238E27FC236}">
                <a16:creationId xmlns:a16="http://schemas.microsoft.com/office/drawing/2014/main" id="{BF2D6D51-E1DB-549C-1E7C-78A7C9EA9821}"/>
              </a:ext>
            </a:extLst>
          </p:cNvPr>
          <p:cNvSpPr txBox="1"/>
          <p:nvPr/>
        </p:nvSpPr>
        <p:spPr>
          <a:xfrm>
            <a:off x="22375" y="4356487"/>
            <a:ext cx="4374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PBT(TOP 5)</a:t>
            </a:r>
          </a:p>
        </p:txBody>
      </p:sp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468755BF-5D23-49D7-BA1C-C326C64D8E7A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9" name="pole tekstowe 48">
            <a:extLst>
              <a:ext uri="{FF2B5EF4-FFF2-40B4-BE49-F238E27FC236}">
                <a16:creationId xmlns:a16="http://schemas.microsoft.com/office/drawing/2014/main" id="{64934016-DFB3-6731-F16B-DF8BEDB1B8D3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107,0 tys.</a:t>
            </a:r>
            <a:r>
              <a:rPr lang="pl-PL" sz="1600" dirty="0"/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D1F6E80-7E40-10CE-A002-BDA0FF32BFBE}"/>
              </a:ext>
            </a:extLst>
          </p:cNvPr>
          <p:cNvSpPr txBox="1"/>
          <p:nvPr/>
        </p:nvSpPr>
        <p:spPr>
          <a:xfrm>
            <a:off x="8632965" y="4279602"/>
            <a:ext cx="3499532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dolnośląskiego pochodziły przeważnie z województwa dolnośląskiego i wielkopolskiego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lubuskie i zachodniopomorskie.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</a:t>
            </a:r>
            <a:r>
              <a:rPr lang="pl-PL" sz="1400" dirty="0" err="1"/>
              <a:t>karkonowskiego</a:t>
            </a:r>
            <a:r>
              <a:rPr lang="pl-PL" sz="1400" dirty="0"/>
              <a:t>.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713C381-9E62-3152-A22C-636C0C1B69A5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22D74DD5-AA09-02D4-C1C0-E732A2A8CD13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proces 19">
            <a:extLst>
              <a:ext uri="{FF2B5EF4-FFF2-40B4-BE49-F238E27FC236}">
                <a16:creationId xmlns:a16="http://schemas.microsoft.com/office/drawing/2014/main" id="{F23C3161-3EAB-C071-6193-FFB8F502E1A3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proces 20">
            <a:extLst>
              <a:ext uri="{FF2B5EF4-FFF2-40B4-BE49-F238E27FC236}">
                <a16:creationId xmlns:a16="http://schemas.microsoft.com/office/drawing/2014/main" id="{75CB496D-3824-85C9-AB8D-34303013AC6E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1ECC7FC-F6BC-DE57-643F-9D8A56AD8F01}"/>
              </a:ext>
            </a:extLst>
          </p:cNvPr>
          <p:cNvSpPr txBox="1"/>
          <p:nvPr/>
        </p:nvSpPr>
        <p:spPr>
          <a:xfrm>
            <a:off x="4683722" y="6012925"/>
            <a:ext cx="327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BE1F3F0-618A-9759-9866-6867CD89A81D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C2C7E88-1A54-C8C7-49B3-35A3E13EF2BD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30366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</a:t>
            </a:r>
            <a:b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kujawsko-pomorskie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228.209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6128436" y="1987634"/>
          <a:ext cx="1863661" cy="28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829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51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>
            <a:cxnSpLocks/>
          </p:cNvCxnSpPr>
          <p:nvPr/>
        </p:nvCxnSpPr>
        <p:spPr>
          <a:xfrm>
            <a:off x="7996905" y="1729321"/>
            <a:ext cx="35471" cy="480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5"/>
          <a:ext cx="554536" cy="2875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757121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770116"/>
                  </a:ext>
                </a:extLst>
              </a:tr>
            </a:tbl>
          </a:graphicData>
        </a:graphic>
      </p:graphicFrame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DD83B9C4-674D-2355-B2C5-8864A332D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087" y="4863263"/>
            <a:ext cx="1677076" cy="1550378"/>
          </a:xfrm>
          <a:prstGeom prst="rect">
            <a:avLst/>
          </a:prstGeom>
        </p:spPr>
      </p:pic>
      <p:pic>
        <p:nvPicPr>
          <p:cNvPr id="59" name="Obraz 58">
            <a:extLst>
              <a:ext uri="{FF2B5EF4-FFF2-40B4-BE49-F238E27FC236}">
                <a16:creationId xmlns:a16="http://schemas.microsoft.com/office/drawing/2014/main" id="{EBF81D90-34A4-1A58-E1FE-7DB090C2D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77" y="408925"/>
            <a:ext cx="1012153" cy="873050"/>
          </a:xfrm>
          <a:prstGeom prst="rect">
            <a:avLst/>
          </a:prstGeom>
        </p:spPr>
      </p:pic>
      <p:sp>
        <p:nvSpPr>
          <p:cNvPr id="60" name="Textfeld 136">
            <a:extLst>
              <a:ext uri="{FF2B5EF4-FFF2-40B4-BE49-F238E27FC236}">
                <a16:creationId xmlns:a16="http://schemas.microsoft.com/office/drawing/2014/main" id="{1A67E671-D585-9A13-03C4-6B8105AE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5,3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365F6706-6FC2-63A3-8388-58255C8DE013}"/>
              </a:ext>
            </a:extLst>
          </p:cNvPr>
          <p:cNvSpPr txBox="1"/>
          <p:nvPr/>
        </p:nvSpPr>
        <p:spPr>
          <a:xfrm>
            <a:off x="6809367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716913D0-2B92-5FA0-FECD-5E81CB471A7A}"/>
              </a:ext>
            </a:extLst>
          </p:cNvPr>
          <p:cNvSpPr txBox="1"/>
          <p:nvPr/>
        </p:nvSpPr>
        <p:spPr>
          <a:xfrm>
            <a:off x="6809368" y="635643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69" name="Textfeld 136">
            <a:extLst>
              <a:ext uri="{FF2B5EF4-FFF2-40B4-BE49-F238E27FC236}">
                <a16:creationId xmlns:a16="http://schemas.microsoft.com/office/drawing/2014/main" id="{DA26BEFE-C491-7BD8-7FA6-79ECC02F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5,6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1" name="Diagramm 138">
            <a:extLst>
              <a:ext uri="{FF2B5EF4-FFF2-40B4-BE49-F238E27FC236}">
                <a16:creationId xmlns:a16="http://schemas.microsoft.com/office/drawing/2014/main" id="{0EE0EBFC-63CD-BF51-D46C-F431EE7A4645}"/>
              </a:ext>
            </a:extLst>
          </p:cNvPr>
          <p:cNvGraphicFramePr>
            <a:graphicFrameLocks/>
          </p:cNvGraphicFramePr>
          <p:nvPr/>
        </p:nvGraphicFramePr>
        <p:xfrm>
          <a:off x="6075324" y="348562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05">
            <a:extLst>
              <a:ext uri="{FF2B5EF4-FFF2-40B4-BE49-F238E27FC236}">
                <a16:creationId xmlns:a16="http://schemas.microsoft.com/office/drawing/2014/main" id="{12A43487-3B17-4407-5D2F-53B16208B58F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B90F463-B58E-BB82-5A35-6F885D12DA7A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7DFB774C-4625-930D-9E9E-E23CBADD7CC2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Chart 105">
            <a:extLst>
              <a:ext uri="{FF2B5EF4-FFF2-40B4-BE49-F238E27FC236}">
                <a16:creationId xmlns:a16="http://schemas.microsoft.com/office/drawing/2014/main" id="{E07C132C-1215-5B68-51C6-F4DD54692552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pole tekstowe 57">
            <a:extLst>
              <a:ext uri="{FF2B5EF4-FFF2-40B4-BE49-F238E27FC236}">
                <a16:creationId xmlns:a16="http://schemas.microsoft.com/office/drawing/2014/main" id="{9197A134-E70A-B5E6-851B-DF408E9A60C7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1" name="Chart 105">
            <a:extLst>
              <a:ext uri="{FF2B5EF4-FFF2-40B4-BE49-F238E27FC236}">
                <a16:creationId xmlns:a16="http://schemas.microsoft.com/office/drawing/2014/main" id="{994D23A8-51FB-9D21-257B-A35E61F3A320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A227CA40-1F9D-B8BF-5BC9-8BDF33820DDF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B3639B7E-C038-195B-268A-255EF8A73B46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B304CF0-22DC-26CA-4449-DE5331B263A1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08E53E18-A3CF-C207-E650-128D2E750E07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63525064-585B-7C29-BE8F-A09E176827AE}"/>
              </a:ext>
            </a:extLst>
          </p:cNvPr>
          <p:cNvSpPr txBox="1"/>
          <p:nvPr/>
        </p:nvSpPr>
        <p:spPr>
          <a:xfrm>
            <a:off x="-1" y="5591925"/>
            <a:ext cx="4373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wykorzystania kwoty aktywowanych PBT: </a:t>
            </a:r>
            <a:r>
              <a:rPr lang="pl-PL" sz="1400" b="1" dirty="0"/>
              <a:t>93,2%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70066341-157D-2321-236B-30351C2D392B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191,1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E22155E-9D7D-0A4F-3DB9-4E28D3A0B5D7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370.548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7D773B-7840-81D8-302B-E92522AD0705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337.778 (91,2%)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7DADA25-6614-E720-A0A6-6CCB1C10FA8A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12.533 (3,7%)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3797609-0ED3-C6D4-573A-2209B02BF479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5" name="Chart 105">
            <a:extLst>
              <a:ext uri="{FF2B5EF4-FFF2-40B4-BE49-F238E27FC236}">
                <a16:creationId xmlns:a16="http://schemas.microsoft.com/office/drawing/2014/main" id="{E455F861-F10A-2EBA-F316-F0D6AB1313B2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075A0F7-6758-7252-095F-1226BF824610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BB28530-EA56-D5A0-4BE2-C758EB1C20A4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68A3009-4493-CBCE-411C-F1C26693D98D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ABD128FE-7280-4109-0F58-B41ECD01F147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8F164FB-0DEB-68F9-E4C9-5BD00B77469C}"/>
              </a:ext>
            </a:extLst>
          </p:cNvPr>
          <p:cNvSpPr txBox="1"/>
          <p:nvPr/>
        </p:nvSpPr>
        <p:spPr>
          <a:xfrm>
            <a:off x="8056928" y="5186204"/>
            <a:ext cx="4160991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województwie pomorskim i swoim województwie,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kierunkami dla Beneficjentów były również zachodniopomorskie i małopolskie,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ponad 93%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30C59EF1-4F0D-5F2B-DF4B-ED316AA236F8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FA89EF9D-F185-DAF7-8EB5-C936BDF094B2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chemat blokowy: proces 31">
            <a:extLst>
              <a:ext uri="{FF2B5EF4-FFF2-40B4-BE49-F238E27FC236}">
                <a16:creationId xmlns:a16="http://schemas.microsoft.com/office/drawing/2014/main" id="{9266E28E-EACB-2FC6-01CE-1CDD4A078069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chemat blokowy: proces 32">
            <a:extLst>
              <a:ext uri="{FF2B5EF4-FFF2-40B4-BE49-F238E27FC236}">
                <a16:creationId xmlns:a16="http://schemas.microsoft.com/office/drawing/2014/main" id="{16EDA4B1-63ED-205A-4EF0-49B45E921FDB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DBD2970-4CFB-5AD8-98E0-65BB94148BCF}"/>
              </a:ext>
            </a:extLst>
          </p:cNvPr>
          <p:cNvSpPr txBox="1"/>
          <p:nvPr/>
        </p:nvSpPr>
        <p:spPr>
          <a:xfrm>
            <a:off x="4683722" y="6012925"/>
            <a:ext cx="327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CECBCFC-E6EC-AD89-3D5A-DBE8B3EB4E23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05BDC54C-45D7-E06C-4D2B-68E1AB863ED6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408393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Chart 105">
            <a:extLst>
              <a:ext uri="{FF2B5EF4-FFF2-40B4-BE49-F238E27FC236}">
                <a16:creationId xmlns:a16="http://schemas.microsoft.com/office/drawing/2014/main" id="{39B2EA0A-EE82-40EA-D898-339295287053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</a:t>
            </a:r>
            <a:b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kujawsko-pomorskie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779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FF0000"/>
                </a:solidFill>
              </a:rPr>
              <a:t>74,0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EC1894-07CC-D918-5A98-10758889B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537" y="294625"/>
            <a:ext cx="1012153" cy="873050"/>
          </a:xfrm>
          <a:prstGeom prst="rect">
            <a:avLst/>
          </a:prstGeom>
        </p:spPr>
      </p:pic>
      <p:graphicFrame>
        <p:nvGraphicFramePr>
          <p:cNvPr id="5" name="Chart 25">
            <a:extLst>
              <a:ext uri="{FF2B5EF4-FFF2-40B4-BE49-F238E27FC236}">
                <a16:creationId xmlns:a16="http://schemas.microsoft.com/office/drawing/2014/main" id="{D27CA9B4-4D25-6E8B-48ED-1DD582C6A108}"/>
              </a:ext>
            </a:extLst>
          </p:cNvPr>
          <p:cNvGraphicFramePr/>
          <p:nvPr/>
        </p:nvGraphicFramePr>
        <p:xfrm>
          <a:off x="6114806" y="1963702"/>
          <a:ext cx="1693430" cy="257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D_Table 232">
            <a:extLst>
              <a:ext uri="{FF2B5EF4-FFF2-40B4-BE49-F238E27FC236}">
                <a16:creationId xmlns:a16="http://schemas.microsoft.com/office/drawing/2014/main" id="{0D48ED91-3F45-9636-A3DF-5744DC273B3C}"/>
              </a:ext>
            </a:extLst>
          </p:cNvPr>
          <p:cNvGraphicFramePr>
            <a:graphicFrameLocks noGrp="1"/>
          </p:cNvGraphicFramePr>
          <p:nvPr/>
        </p:nvGraphicFramePr>
        <p:xfrm>
          <a:off x="4557565" y="1963701"/>
          <a:ext cx="2010851" cy="2535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47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5A6EB652-0675-C837-47D3-944B36EFBD79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2608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757121"/>
                  </a:ext>
                </a:extLst>
              </a:tr>
            </a:tbl>
          </a:graphicData>
        </a:graphic>
      </p:graphicFrame>
      <p:sp>
        <p:nvSpPr>
          <p:cNvPr id="20" name="Rectangle 23">
            <a:extLst>
              <a:ext uri="{FF2B5EF4-FFF2-40B4-BE49-F238E27FC236}">
                <a16:creationId xmlns:a16="http://schemas.microsoft.com/office/drawing/2014/main" id="{B957D5CD-B968-A553-58A1-324AD7FF44FE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4" name="Obraz 43">
            <a:extLst>
              <a:ext uri="{FF2B5EF4-FFF2-40B4-BE49-F238E27FC236}">
                <a16:creationId xmlns:a16="http://schemas.microsoft.com/office/drawing/2014/main" id="{22625D78-79E9-9E82-A6F4-A2FE2854BE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068" y="4525764"/>
            <a:ext cx="1677076" cy="1552605"/>
          </a:xfrm>
          <a:prstGeom prst="rect">
            <a:avLst/>
          </a:prstGeom>
        </p:spPr>
      </p:pic>
      <p:sp>
        <p:nvSpPr>
          <p:cNvPr id="43" name="pole tekstowe 42">
            <a:extLst>
              <a:ext uri="{FF2B5EF4-FFF2-40B4-BE49-F238E27FC236}">
                <a16:creationId xmlns:a16="http://schemas.microsoft.com/office/drawing/2014/main" id="{F23AD5AA-C078-D728-B756-B9F7257D6062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156.580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18D13C8F-E03D-A89A-92CE-DB62B47B94D3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136">
            <a:extLst>
              <a:ext uri="{FF2B5EF4-FFF2-40B4-BE49-F238E27FC236}">
                <a16:creationId xmlns:a16="http://schemas.microsoft.com/office/drawing/2014/main" id="{EDA39EBC-C5F8-9F90-6EC2-181CD6EC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2,4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feld 136">
            <a:extLst>
              <a:ext uri="{FF2B5EF4-FFF2-40B4-BE49-F238E27FC236}">
                <a16:creationId xmlns:a16="http://schemas.microsoft.com/office/drawing/2014/main" id="{20D07270-9847-D819-9A33-B29FB75DF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6" name="Chart 105">
            <a:extLst>
              <a:ext uri="{FF2B5EF4-FFF2-40B4-BE49-F238E27FC236}">
                <a16:creationId xmlns:a16="http://schemas.microsoft.com/office/drawing/2014/main" id="{6BAB5C86-9FDA-599D-1E55-E0FB7F653034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pole tekstowe 56">
            <a:extLst>
              <a:ext uri="{FF2B5EF4-FFF2-40B4-BE49-F238E27FC236}">
                <a16:creationId xmlns:a16="http://schemas.microsoft.com/office/drawing/2014/main" id="{558535AE-CD4E-9E0F-971B-C7B097CD844C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D0D9DD34-8390-5813-C2F2-32949DBDD94D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296B22D-CA67-83AD-57E8-F3FFFA43746C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2AD3BF3B-C72F-87D2-A286-FFD76A3F3992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74,3%</a:t>
            </a:r>
          </a:p>
        </p:txBody>
      </p:sp>
      <p:cxnSp>
        <p:nvCxnSpPr>
          <p:cNvPr id="61" name="Łącznik prosty 60">
            <a:extLst>
              <a:ext uri="{FF2B5EF4-FFF2-40B4-BE49-F238E27FC236}">
                <a16:creationId xmlns:a16="http://schemas.microsoft.com/office/drawing/2014/main" id="{6C996603-ED45-278F-DD63-1694E3E172E8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25">
            <a:extLst>
              <a:ext uri="{FF2B5EF4-FFF2-40B4-BE49-F238E27FC236}">
                <a16:creationId xmlns:a16="http://schemas.microsoft.com/office/drawing/2014/main" id="{DBAA94EF-8577-E555-21DA-46F405A93C22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4" name="Tabela 63">
            <a:extLst>
              <a:ext uri="{FF2B5EF4-FFF2-40B4-BE49-F238E27FC236}">
                <a16:creationId xmlns:a16="http://schemas.microsoft.com/office/drawing/2014/main" id="{92BF575F-D95E-D747-C5C8-8AEDDEC102DC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BYDGOSZCZ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TORUŃ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TUCHOLSKI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TORUŃSKI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BRODNICKI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65" name="pole tekstowe 64">
            <a:extLst>
              <a:ext uri="{FF2B5EF4-FFF2-40B4-BE49-F238E27FC236}">
                <a16:creationId xmlns:a16="http://schemas.microsoft.com/office/drawing/2014/main" id="{599D0B01-A304-CD01-BEA9-5A5E7BE882AE}"/>
              </a:ext>
            </a:extLst>
          </p:cNvPr>
          <p:cNvSpPr txBox="1"/>
          <p:nvPr/>
        </p:nvSpPr>
        <p:spPr>
          <a:xfrm>
            <a:off x="22375" y="4356487"/>
            <a:ext cx="4374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PBT(TOP 5)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9510B18-DCA4-621D-ECF3-95B659A3F138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119,2 tys.</a:t>
            </a:r>
            <a:r>
              <a:rPr lang="pl-PL" sz="1600" dirty="0"/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9482FF-521B-5DB0-4AE5-31A3CC04B173}"/>
              </a:ext>
            </a:extLst>
          </p:cNvPr>
          <p:cNvSpPr txBox="1"/>
          <p:nvPr/>
        </p:nvSpPr>
        <p:spPr>
          <a:xfrm>
            <a:off x="8632965" y="4279602"/>
            <a:ext cx="3499532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analizowanego oraz pomorskiego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bydgoskiego i toruńskiego (organizatorzy wypoczynków).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należy do grupy województw, w których częściej bony były wykorzystywane u więcej niż jednego PT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1E0D51F8-B03A-62A2-0081-45D5F31E920A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chemat blokowy: proces 6">
            <a:extLst>
              <a:ext uri="{FF2B5EF4-FFF2-40B4-BE49-F238E27FC236}">
                <a16:creationId xmlns:a16="http://schemas.microsoft.com/office/drawing/2014/main" id="{CA381DFC-FC8E-9D4A-1668-0F1B76E3B680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F8B0ED74-1D76-CEF9-A4EA-6C91AD497960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FCF1493A-70DC-ED43-CCD0-55442B028AF2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1F642F3-355B-3A00-1101-99217DFC98B0}"/>
              </a:ext>
            </a:extLst>
          </p:cNvPr>
          <p:cNvSpPr txBox="1"/>
          <p:nvPr/>
        </p:nvSpPr>
        <p:spPr>
          <a:xfrm>
            <a:off x="4683722" y="6012925"/>
            <a:ext cx="327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0C9C7C6-4384-E4C7-ABBE-59329BE82F73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CE4E817-ABB1-3ABA-92A3-B12879FADF2A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401685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lubelskie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220.999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850033" y="1987630"/>
          <a:ext cx="1863661" cy="233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31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5"/>
          <a:ext cx="554536" cy="234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</a:tbl>
          </a:graphicData>
        </a:graphic>
      </p:graphicFrame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4" name="Obraz 43">
            <a:extLst>
              <a:ext uri="{FF2B5EF4-FFF2-40B4-BE49-F238E27FC236}">
                <a16:creationId xmlns:a16="http://schemas.microsoft.com/office/drawing/2014/main" id="{76B304F7-4AC0-E59E-45C2-52AC1BFED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26" y="374957"/>
            <a:ext cx="899207" cy="813485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id="{D00AA2CC-77FA-8E47-5252-F7B224F93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628" y="4427542"/>
            <a:ext cx="1742289" cy="1633182"/>
          </a:xfrm>
          <a:prstGeom prst="rect">
            <a:avLst/>
          </a:prstGeom>
        </p:spPr>
      </p:pic>
      <p:graphicFrame>
        <p:nvGraphicFramePr>
          <p:cNvPr id="58" name="Diagramm 138">
            <a:extLst>
              <a:ext uri="{FF2B5EF4-FFF2-40B4-BE49-F238E27FC236}">
                <a16:creationId xmlns:a16="http://schemas.microsoft.com/office/drawing/2014/main" id="{49F3A8CE-03C4-BBCD-241F-B107F3913EF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pole tekstowe 60">
            <a:extLst>
              <a:ext uri="{FF2B5EF4-FFF2-40B4-BE49-F238E27FC236}">
                <a16:creationId xmlns:a16="http://schemas.microsoft.com/office/drawing/2014/main" id="{68B78BEE-56B1-4306-AB23-C0EED06B22D4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62" name="Textfeld 136">
            <a:extLst>
              <a:ext uri="{FF2B5EF4-FFF2-40B4-BE49-F238E27FC236}">
                <a16:creationId xmlns:a16="http://schemas.microsoft.com/office/drawing/2014/main" id="{706622A4-0E6B-AE46-2624-A732F9E3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5,1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8F64F183-A391-12DA-EA08-5CBD75756B96}"/>
              </a:ext>
            </a:extLst>
          </p:cNvPr>
          <p:cNvSpPr txBox="1"/>
          <p:nvPr/>
        </p:nvSpPr>
        <p:spPr>
          <a:xfrm>
            <a:off x="6809367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A27D97EA-DC5F-04B9-024B-2A939C4DE565}"/>
              </a:ext>
            </a:extLst>
          </p:cNvPr>
          <p:cNvSpPr txBox="1"/>
          <p:nvPr/>
        </p:nvSpPr>
        <p:spPr>
          <a:xfrm>
            <a:off x="6809368" y="635643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67" name="Textfeld 136">
            <a:extLst>
              <a:ext uri="{FF2B5EF4-FFF2-40B4-BE49-F238E27FC236}">
                <a16:creationId xmlns:a16="http://schemas.microsoft.com/office/drawing/2014/main" id="{71EB9287-4F00-C5B7-742E-1CF2690F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6,1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CF76E409-83C8-CE2E-4959-6CAD2473208F}"/>
              </a:ext>
            </a:extLst>
          </p:cNvPr>
          <p:cNvGraphicFramePr>
            <a:graphicFrameLocks/>
          </p:cNvGraphicFramePr>
          <p:nvPr/>
        </p:nvGraphicFramePr>
        <p:xfrm>
          <a:off x="6075324" y="348562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105">
            <a:extLst>
              <a:ext uri="{FF2B5EF4-FFF2-40B4-BE49-F238E27FC236}">
                <a16:creationId xmlns:a16="http://schemas.microsoft.com/office/drawing/2014/main" id="{3D876F13-73B1-1C72-34A7-33523539DADB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22B4E09-545F-8C93-DA66-E8DECE64C18A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BB6F231-182B-1873-02EB-72266EE0FFAA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hart 105">
            <a:extLst>
              <a:ext uri="{FF2B5EF4-FFF2-40B4-BE49-F238E27FC236}">
                <a16:creationId xmlns:a16="http://schemas.microsoft.com/office/drawing/2014/main" id="{8A511BFD-1379-BBB5-B341-EB5440361843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pole tekstowe 50">
            <a:extLst>
              <a:ext uri="{FF2B5EF4-FFF2-40B4-BE49-F238E27FC236}">
                <a16:creationId xmlns:a16="http://schemas.microsoft.com/office/drawing/2014/main" id="{6C02108D-355B-1071-9740-D0F1BCE9CF94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52" name="Chart 105">
            <a:extLst>
              <a:ext uri="{FF2B5EF4-FFF2-40B4-BE49-F238E27FC236}">
                <a16:creationId xmlns:a16="http://schemas.microsoft.com/office/drawing/2014/main" id="{C9A0C02A-B252-D0F1-A3D3-BE4605ABB125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9B0E0C4A-9CD0-3800-72F0-E20B5D45A638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8DD1F882-F42D-2812-C285-20245E531F30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44E61298-FAAF-081A-DD81-B55623BB6818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E5D39F0D-A661-E55A-98F9-2DF4BEF9F4B2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759FAE5F-7DF0-71D3-12A0-FBE8BD64364E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wykorzystania kwoty aktywowanych PBT: </a:t>
            </a:r>
            <a:r>
              <a:rPr lang="pl-PL" sz="1400" b="1" dirty="0"/>
              <a:t>92,3%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8570FB9D-8764-362C-D488-576191450BFA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188,4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F744795-5C2D-564C-DF10-A28D23C8D7A0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367.113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03F7D3C-26AA-D60C-99BD-EF8BFBA1A5C0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330.060 (89,9%)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D8F43EC-B325-C57C-600F-E79BFF10DD20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10.565 (3,2%)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D132B24-EB51-B9AE-CAB8-FA4635B91D6A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3" name="Chart 105">
            <a:extLst>
              <a:ext uri="{FF2B5EF4-FFF2-40B4-BE49-F238E27FC236}">
                <a16:creationId xmlns:a16="http://schemas.microsoft.com/office/drawing/2014/main" id="{BBFC4A1B-2442-9058-D62C-D8AB7E12D9E3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585920F-EE64-B12C-1836-45F60BC78D98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4C6319C-E76D-4C02-6EDE-97B817BA7CE7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01D8FAEB-53CD-31B1-2C8F-5B0946051C88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3FCF0244-CD25-9B15-993B-AB673590B495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D76C7A0-C09F-FF02-1E93-534C1CC15CA2}"/>
              </a:ext>
            </a:extLst>
          </p:cNvPr>
          <p:cNvSpPr txBox="1"/>
          <p:nvPr/>
        </p:nvSpPr>
        <p:spPr>
          <a:xfrm>
            <a:off x="8204207" y="5180787"/>
            <a:ext cx="3891780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lubelskiego wydatkowali środki PBT w swoim województwie i województwie małopolskim,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województwami są również pomorskie i świętokrzyskie,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ponad 92%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5D1F73B4-88D4-B99A-718F-1EB3F86BE39D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CB0C86DE-DDF3-446E-FB29-28EB584958C0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ED95A0EB-6561-2246-68F7-08195219A1C8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A5AAA977-6267-134A-4DAD-613A73B34B3D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00A1955-8769-85D8-FB8E-B46A9955F309}"/>
              </a:ext>
            </a:extLst>
          </p:cNvPr>
          <p:cNvSpPr txBox="1"/>
          <p:nvPr/>
        </p:nvSpPr>
        <p:spPr>
          <a:xfrm>
            <a:off x="4683722" y="6012925"/>
            <a:ext cx="327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007BC663-7FE2-61A6-9D44-F6F80368C208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A0DAB586-6C7D-3015-CFD3-E4F8BBAB5E0F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0788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3" name="Powiększenie z podsumowaniem 2">
                <a:extLst>
                  <a:ext uri="{FF2B5EF4-FFF2-40B4-BE49-F238E27FC236}">
                    <a16:creationId xmlns:a16="http://schemas.microsoft.com/office/drawing/2014/main" id="{EDB7E7EC-EDD7-5D5E-4111-EC1A186108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2302511"/>
                  </p:ext>
                </p:extLst>
              </p:nvPr>
            </p:nvGraphicFramePr>
            <p:xfrm>
              <a:off x="247650" y="1443566"/>
              <a:ext cx="9826625" cy="5414434"/>
            </p:xfrm>
            <a:graphic>
              <a:graphicData uri="http://schemas.microsoft.com/office/powerpoint/2016/summaryzoom">
                <psuz:summaryZm>
                  <psuz:summaryZmObj sectionId="{B0E5956E-BF36-46AC-9127-272E64F5FC80}">
                    <psuz:zmPr id="{A7F33BE2-23DF-47DB-B08D-AED41A9F22B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3478" y="162433"/>
                          <a:ext cx="2887697" cy="16243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3AAFB5E-753A-49C9-959C-EE114DA558D9}">
                    <psuz:zmPr id="{1505623C-5EE4-4410-B5DF-F575AB324530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469464" y="162433"/>
                          <a:ext cx="2887697" cy="16243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AF83A03-E5AE-4B78-AF57-A6B7A9D8E230}">
                    <psuz:zmPr id="{45CB44CD-3675-4880-842A-BD9DF403996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465450" y="162433"/>
                          <a:ext cx="2887697" cy="16243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716EE2E-8B9D-44D2-8169-F7DFBCA6B2B8}">
                    <psuz:zmPr id="{3651D2BD-2497-4B8C-83F4-D40573BB56C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3478" y="1895052"/>
                          <a:ext cx="2887697" cy="16243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3B9FF21-6508-4CD4-BB81-5EBFA1A0AABD}">
                    <psuz:zmPr id="{63A474FB-936F-4CB2-ACAA-58141F7F1B99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469464" y="1895052"/>
                          <a:ext cx="2887697" cy="16243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DC66CBD-C71B-4697-BA1C-FA49B0B4BFF6}">
                    <psuz:zmPr id="{3BFB54B7-F75F-4040-B6E2-956B6ADFBEB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465450" y="1895052"/>
                          <a:ext cx="2887697" cy="16243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E185729-E6E4-44F0-B00C-46BB7F1CA1ED}">
                    <psuz:zmPr id="{EED3891D-89E9-4AC7-99DF-77C6617084C3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3478" y="3627671"/>
                          <a:ext cx="2887697" cy="16243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0B4033D-DF28-4789-A164-690E9B759A0E}">
                    <psuz:zmPr id="{8BE03173-0067-44D7-938B-DE7FDD43BD70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469464" y="3627671"/>
                          <a:ext cx="2887697" cy="16243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3" name="Powiększenie z podsumowaniem 2">
                <a:extLst>
                  <a:ext uri="{FF2B5EF4-FFF2-40B4-BE49-F238E27FC236}">
                    <a16:creationId xmlns:a16="http://schemas.microsoft.com/office/drawing/2014/main" id="{EDB7E7EC-EDD7-5D5E-4111-EC1A1861089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47650" y="1443566"/>
                <a:ext cx="9826625" cy="5414434"/>
                <a:chOff x="247650" y="1443566"/>
                <a:chExt cx="9826625" cy="5414434"/>
              </a:xfrm>
            </p:grpSpPr>
            <p:pic>
              <p:nvPicPr>
                <p:cNvPr id="2" name="Obraz 2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21128" y="1605999"/>
                  <a:ext cx="2887697" cy="16243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Obraz 5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17114" y="1605999"/>
                  <a:ext cx="2887697" cy="16243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Obraz 6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13100" y="1605999"/>
                  <a:ext cx="2887697" cy="16243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Obraz 7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128" y="3338618"/>
                  <a:ext cx="2887697" cy="16243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Obraz 8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17114" y="3338618"/>
                  <a:ext cx="2887697" cy="16243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Obraz 9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13100" y="3338618"/>
                  <a:ext cx="2887697" cy="16243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Obraz 10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1128" y="5071237"/>
                  <a:ext cx="2887697" cy="16243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Obraz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17114" y="5071237"/>
                  <a:ext cx="2887697" cy="16243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4" name="Tytuł 1">
            <a:extLst>
              <a:ext uri="{FF2B5EF4-FFF2-40B4-BE49-F238E27FC236}">
                <a16:creationId xmlns:a16="http://schemas.microsoft.com/office/drawing/2014/main" id="{01DB6035-4D77-ED1C-4D7D-FFB91FFB234C}"/>
              </a:ext>
            </a:extLst>
          </p:cNvPr>
          <p:cNvSpPr txBox="1">
            <a:spLocks/>
          </p:cNvSpPr>
          <p:nvPr/>
        </p:nvSpPr>
        <p:spPr>
          <a:xfrm>
            <a:off x="838200" y="234495"/>
            <a:ext cx="9241800" cy="13255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Spis treści</a:t>
            </a:r>
          </a:p>
        </p:txBody>
      </p:sp>
    </p:spTree>
    <p:extLst>
      <p:ext uri="{BB962C8B-B14F-4D97-AF65-F5344CB8AC3E}">
        <p14:creationId xmlns:p14="http://schemas.microsoft.com/office/powerpoint/2010/main" val="331780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105">
            <a:extLst>
              <a:ext uri="{FF2B5EF4-FFF2-40B4-BE49-F238E27FC236}">
                <a16:creationId xmlns:a16="http://schemas.microsoft.com/office/drawing/2014/main" id="{B77DF9FD-4B14-4CFE-F1A1-49B59DDF853A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lubelskie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688936" y="646005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929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FF0000"/>
                </a:solidFill>
              </a:rPr>
              <a:t>69,8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7032F3C-98CD-CB35-C815-FACBE315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126" y="374957"/>
            <a:ext cx="899207" cy="813485"/>
          </a:xfrm>
          <a:prstGeom prst="rect">
            <a:avLst/>
          </a:prstGeom>
        </p:spPr>
      </p:pic>
      <p:graphicFrame>
        <p:nvGraphicFramePr>
          <p:cNvPr id="5" name="D_Table 232">
            <a:extLst>
              <a:ext uri="{FF2B5EF4-FFF2-40B4-BE49-F238E27FC236}">
                <a16:creationId xmlns:a16="http://schemas.microsoft.com/office/drawing/2014/main" id="{5826C88D-AF3A-D7CF-3D54-AF19E8CE7C62}"/>
              </a:ext>
            </a:extLst>
          </p:cNvPr>
          <p:cNvGraphicFramePr>
            <a:graphicFrameLocks noGrp="1"/>
          </p:cNvGraphicFramePr>
          <p:nvPr/>
        </p:nvGraphicFramePr>
        <p:xfrm>
          <a:off x="4863964" y="1963702"/>
          <a:ext cx="2010851" cy="1809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PODLASKIE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F53844F-55C2-03E6-112C-9EB9FB4B0ED3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1808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</a:tbl>
          </a:graphicData>
        </a:graphic>
      </p:graphicFrame>
      <p:sp>
        <p:nvSpPr>
          <p:cNvPr id="15" name="Rectangle 23">
            <a:extLst>
              <a:ext uri="{FF2B5EF4-FFF2-40B4-BE49-F238E27FC236}">
                <a16:creationId xmlns:a16="http://schemas.microsoft.com/office/drawing/2014/main" id="{DD023C92-1270-50C0-209F-F6D0704DB9CC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Chart 25">
            <a:extLst>
              <a:ext uri="{FF2B5EF4-FFF2-40B4-BE49-F238E27FC236}">
                <a16:creationId xmlns:a16="http://schemas.microsoft.com/office/drawing/2014/main" id="{31F2261E-1E3B-E81E-07D2-CC7B5548B882}"/>
              </a:ext>
            </a:extLst>
          </p:cNvPr>
          <p:cNvGraphicFramePr/>
          <p:nvPr/>
        </p:nvGraphicFramePr>
        <p:xfrm>
          <a:off x="6052971" y="1963702"/>
          <a:ext cx="1863661" cy="182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3" name="Obraz 42">
            <a:extLst>
              <a:ext uri="{FF2B5EF4-FFF2-40B4-BE49-F238E27FC236}">
                <a16:creationId xmlns:a16="http://schemas.microsoft.com/office/drawing/2014/main" id="{11FD0556-18E7-FA88-BA00-1E2F5693A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593" y="3974135"/>
            <a:ext cx="1766343" cy="1631004"/>
          </a:xfrm>
          <a:prstGeom prst="rect">
            <a:avLst/>
          </a:prstGeom>
        </p:spPr>
      </p:pic>
      <p:graphicFrame>
        <p:nvGraphicFramePr>
          <p:cNvPr id="3" name="Chart 105">
            <a:extLst>
              <a:ext uri="{FF2B5EF4-FFF2-40B4-BE49-F238E27FC236}">
                <a16:creationId xmlns:a16="http://schemas.microsoft.com/office/drawing/2014/main" id="{45767D3A-B772-D397-D855-E03085DE017B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20479D24-5431-6C29-D874-C62DB346F527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215.591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BDE62D2-1161-4E0C-AA0A-8378352EF40D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53EDE62-7983-A767-B417-E2C4AFB8D23B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17DCD06-E0D9-E824-D9B4-C79A5780E310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FF015CA-66F6-E3C7-697E-1E0467DE6EFC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F1C6258-72E8-DCED-E236-17B56AC0933F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>
                <a:solidFill>
                  <a:srgbClr val="FF0000"/>
                </a:solidFill>
              </a:rPr>
              <a:t>63,3%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7137A748-72DD-8AEE-9773-F9EBBA70970D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DCBB057-5511-91EC-C29D-43CE37BA6185}"/>
              </a:ext>
            </a:extLst>
          </p:cNvPr>
          <p:cNvSpPr txBox="1"/>
          <p:nvPr/>
        </p:nvSpPr>
        <p:spPr>
          <a:xfrm>
            <a:off x="22375" y="4356487"/>
            <a:ext cx="4374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PBT(TOP 5)</a:t>
            </a:r>
          </a:p>
        </p:txBody>
      </p:sp>
      <p:graphicFrame>
        <p:nvGraphicFramePr>
          <p:cNvPr id="27" name="Chart 25">
            <a:extLst>
              <a:ext uri="{FF2B5EF4-FFF2-40B4-BE49-F238E27FC236}">
                <a16:creationId xmlns:a16="http://schemas.microsoft.com/office/drawing/2014/main" id="{0D20C763-5EDE-4163-9A85-79D00C59A6BB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837D6F8F-3A6B-5990-96B8-6A630BFF07E0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PUŁAWSKI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WŁODAWSKI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LUBLIN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LUBARTOWSKI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ZAMOJSKI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4" name="Textfeld 136">
            <a:extLst>
              <a:ext uri="{FF2B5EF4-FFF2-40B4-BE49-F238E27FC236}">
                <a16:creationId xmlns:a16="http://schemas.microsoft.com/office/drawing/2014/main" id="{49E356BE-E930-304E-B360-44B064BE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2,9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feld 136">
            <a:extLst>
              <a:ext uri="{FF2B5EF4-FFF2-40B4-BE49-F238E27FC236}">
                <a16:creationId xmlns:a16="http://schemas.microsoft.com/office/drawing/2014/main" id="{4BD23CEB-6B11-C8FC-6156-2FA33CF9F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2,9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D76D1544-C4DB-3B0D-7B64-B1F6797C6C8D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116,9 tys.</a:t>
            </a:r>
            <a:r>
              <a:rPr lang="pl-PL" sz="1600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3589BCB-DE6A-0D1E-27AA-FBC3ADAF3485}"/>
              </a:ext>
            </a:extLst>
          </p:cNvPr>
          <p:cNvSpPr txBox="1"/>
          <p:nvPr/>
        </p:nvSpPr>
        <p:spPr>
          <a:xfrm>
            <a:off x="8632965" y="4279602"/>
            <a:ext cx="3499532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lubelskiego pochodziły przeważnie z województwa analizowanego oraz podkarpackiego,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świętokrzyskie.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puławskiego.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1C0CC584-B87D-FCF2-59EA-459B90734510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0272E61C-D069-FEB0-4D1E-C3B26C5574F0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E92704A9-69BF-40C4-FA9E-0DCDD263EA47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275C838C-D7AC-B095-A54F-963474DAF622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B3D1D5A-51AA-4DC3-F041-4D126016DAB0}"/>
              </a:ext>
            </a:extLst>
          </p:cNvPr>
          <p:cNvSpPr txBox="1"/>
          <p:nvPr/>
        </p:nvSpPr>
        <p:spPr>
          <a:xfrm>
            <a:off x="4683722" y="5923275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D94D4CD-E198-0D77-34F0-60A8C5B91F98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0E7075C-1C3E-D0C9-DBB2-866B6C7E8AE6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10930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lubuskie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113.184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690081" y="2031346"/>
          <a:ext cx="1863661" cy="20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06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LUBUSKIE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797001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5"/>
          <a:ext cx="554536" cy="207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</a:tbl>
          </a:graphicData>
        </a:graphic>
      </p:graphicFrame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5F561BA1-A02A-D6AC-58C7-80582234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26" y="374957"/>
            <a:ext cx="936791" cy="858130"/>
          </a:xfrm>
          <a:prstGeom prst="rect">
            <a:avLst/>
          </a:prstGeom>
        </p:spPr>
      </p:pic>
      <p:pic>
        <p:nvPicPr>
          <p:cNvPr id="60" name="Obraz 59">
            <a:extLst>
              <a:ext uri="{FF2B5EF4-FFF2-40B4-BE49-F238E27FC236}">
                <a16:creationId xmlns:a16="http://schemas.microsoft.com/office/drawing/2014/main" id="{47615623-42C2-7285-397F-688E638B9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342" y="4261003"/>
            <a:ext cx="1664340" cy="1548990"/>
          </a:xfrm>
          <a:prstGeom prst="rect">
            <a:avLst/>
          </a:prstGeom>
        </p:spPr>
      </p:pic>
      <p:graphicFrame>
        <p:nvGraphicFramePr>
          <p:cNvPr id="61" name="Diagramm 138">
            <a:extLst>
              <a:ext uri="{FF2B5EF4-FFF2-40B4-BE49-F238E27FC236}">
                <a16:creationId xmlns:a16="http://schemas.microsoft.com/office/drawing/2014/main" id="{3B421F07-A7EC-05FF-92D9-A3C1FBCB33D9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" name="Diagramm 138">
            <a:extLst>
              <a:ext uri="{FF2B5EF4-FFF2-40B4-BE49-F238E27FC236}">
                <a16:creationId xmlns:a16="http://schemas.microsoft.com/office/drawing/2014/main" id="{B75CF7A6-F073-19C9-9372-ABB1E6F426AC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3" name="pole tekstowe 62">
            <a:extLst>
              <a:ext uri="{FF2B5EF4-FFF2-40B4-BE49-F238E27FC236}">
                <a16:creationId xmlns:a16="http://schemas.microsoft.com/office/drawing/2014/main" id="{84ABCB76-0D9D-D3B6-4661-8288B619CBEE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64" name="Textfeld 136">
            <a:extLst>
              <a:ext uri="{FF2B5EF4-FFF2-40B4-BE49-F238E27FC236}">
                <a16:creationId xmlns:a16="http://schemas.microsoft.com/office/drawing/2014/main" id="{5C896C83-B0F7-EA89-47FD-747DEEFA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2,6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916F004-7AB0-6227-68C0-2752BCFFBE4A}"/>
              </a:ext>
            </a:extLst>
          </p:cNvPr>
          <p:cNvSpPr txBox="1"/>
          <p:nvPr/>
        </p:nvSpPr>
        <p:spPr>
          <a:xfrm>
            <a:off x="6809368" y="635643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68" name="Textfeld 136">
            <a:extLst>
              <a:ext uri="{FF2B5EF4-FFF2-40B4-BE49-F238E27FC236}">
                <a16:creationId xmlns:a16="http://schemas.microsoft.com/office/drawing/2014/main" id="{EEE6248C-B208-84AB-A383-633FCA2F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2,2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Chart 105">
            <a:extLst>
              <a:ext uri="{FF2B5EF4-FFF2-40B4-BE49-F238E27FC236}">
                <a16:creationId xmlns:a16="http://schemas.microsoft.com/office/drawing/2014/main" id="{7A2AA491-94EF-81E4-E7D8-469972710442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791A987-B109-2145-3B27-55C189478EF2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93C7C54-519C-C11A-D0F9-86261C13A932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hart 105">
            <a:extLst>
              <a:ext uri="{FF2B5EF4-FFF2-40B4-BE49-F238E27FC236}">
                <a16:creationId xmlns:a16="http://schemas.microsoft.com/office/drawing/2014/main" id="{4C496BA5-CCCF-D1E0-D4E4-6AA357772AF9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pole tekstowe 47">
            <a:extLst>
              <a:ext uri="{FF2B5EF4-FFF2-40B4-BE49-F238E27FC236}">
                <a16:creationId xmlns:a16="http://schemas.microsoft.com/office/drawing/2014/main" id="{BED462EB-05ED-C3AC-7F9E-9CD4F4A9C611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49" name="Chart 105">
            <a:extLst>
              <a:ext uri="{FF2B5EF4-FFF2-40B4-BE49-F238E27FC236}">
                <a16:creationId xmlns:a16="http://schemas.microsoft.com/office/drawing/2014/main" id="{61B6823D-7B68-4770-C914-B0BBF6FE2F3E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E7DECA4B-ABFB-C7F9-0CDB-E148BC5469D2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D5A48B68-75A2-D67F-5B56-2D5723652474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E46B8D93-AEBD-54FF-240B-EC10C5886156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DB676ED5-B5F1-5DD6-DC34-79CBCAB1DF54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605F4035-B5DA-E90D-0239-90C288CC9589}"/>
              </a:ext>
            </a:extLst>
          </p:cNvPr>
          <p:cNvSpPr txBox="1"/>
          <p:nvPr/>
        </p:nvSpPr>
        <p:spPr>
          <a:xfrm>
            <a:off x="-1" y="5591925"/>
            <a:ext cx="4373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wykorzystania kwoty aktywowanych PBT: </a:t>
            </a:r>
            <a:r>
              <a:rPr lang="pl-PL" sz="1400" b="1" dirty="0"/>
              <a:t>92,2%</a:t>
            </a: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E16ECE82-3E8B-72AA-8A64-F334D0D40981}"/>
              </a:ext>
            </a:extLst>
          </p:cNvPr>
          <p:cNvSpPr/>
          <p:nvPr/>
        </p:nvSpPr>
        <p:spPr>
          <a:xfrm>
            <a:off x="22068" y="4198137"/>
            <a:ext cx="3953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93,8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11FE77-A4CE-83AA-A02A-F188788170AC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181.696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2739405-FA0D-DE4E-9179-FCD708F51C64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158.870 (</a:t>
            </a:r>
            <a:r>
              <a:rPr lang="pl-PL" sz="1600" b="1" dirty="0">
                <a:solidFill>
                  <a:srgbClr val="FF0000"/>
                </a:solidFill>
              </a:rPr>
              <a:t>87,4%</a:t>
            </a:r>
            <a:r>
              <a:rPr lang="pl-PL" sz="1600" b="1" dirty="0"/>
              <a:t>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20F33DD-76BF-102E-716B-61B2CAD6730E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6.404 (4,0%)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9A69B44-D689-0890-8768-95F242D14237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3" name="Chart 105">
            <a:extLst>
              <a:ext uri="{FF2B5EF4-FFF2-40B4-BE49-F238E27FC236}">
                <a16:creationId xmlns:a16="http://schemas.microsoft.com/office/drawing/2014/main" id="{BA1CE79E-F78D-6C47-097C-9AE587EA3841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EDAFEF2-4EF3-AE57-BE81-1C660A267B74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09D9707-9A2D-FA0F-061E-01063DEF5788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974BB948-B369-D9B6-5240-F37966720FE1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62D6AFF3-F031-5779-254C-55FAE8D5CF46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8474C5D-A5E6-ABA8-701C-13663D0CF34F}"/>
              </a:ext>
            </a:extLst>
          </p:cNvPr>
          <p:cNvSpPr txBox="1"/>
          <p:nvPr/>
        </p:nvSpPr>
        <p:spPr>
          <a:xfrm>
            <a:off x="8040392" y="5071492"/>
            <a:ext cx="4161998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analizowanego wydatkowali środki PBT w swoim województwie i województwach dolnośląskim i zachodniopomorskim,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ponad 92%,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lubuskie charakteryzuje się jednym z najmniejszych odsetków aktywowanych bonów.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F29925AD-5F52-59DF-C257-E65BE7400345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chemat blokowy: proces 23">
            <a:extLst>
              <a:ext uri="{FF2B5EF4-FFF2-40B4-BE49-F238E27FC236}">
                <a16:creationId xmlns:a16="http://schemas.microsoft.com/office/drawing/2014/main" id="{256BDB2B-643F-76BA-2511-467344BD3FFB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EA5E85D3-7EEC-BA84-BCB2-C7193E4DE2F1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D2F4CBEF-37B2-26BB-AC1A-8362EEF323BB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384E47D-0167-1748-97D8-1BF6C954BAC7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750E91D-8756-4550-F8FA-4D02A66995C1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D34418F-1B19-0DD0-AEC6-4DD3221A57D0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262091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C120B3E3-E988-EDBC-4BFB-36BCDBE0D155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lubuskie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346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00B050"/>
                </a:solidFill>
              </a:rPr>
              <a:t>89,1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CD55DCF-8A42-DE5D-ED2B-D8021D437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126" y="374957"/>
            <a:ext cx="936791" cy="858130"/>
          </a:xfrm>
          <a:prstGeom prst="rect">
            <a:avLst/>
          </a:prstGeom>
        </p:spPr>
      </p:pic>
      <p:graphicFrame>
        <p:nvGraphicFramePr>
          <p:cNvPr id="5" name="Chart 25">
            <a:extLst>
              <a:ext uri="{FF2B5EF4-FFF2-40B4-BE49-F238E27FC236}">
                <a16:creationId xmlns:a16="http://schemas.microsoft.com/office/drawing/2014/main" id="{4DF8244D-7B2B-2444-87F2-67109E24C479}"/>
              </a:ext>
            </a:extLst>
          </p:cNvPr>
          <p:cNvGraphicFramePr/>
          <p:nvPr/>
        </p:nvGraphicFramePr>
        <p:xfrm>
          <a:off x="5951212" y="1971757"/>
          <a:ext cx="1863661" cy="207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D_Table 232">
            <a:extLst>
              <a:ext uri="{FF2B5EF4-FFF2-40B4-BE49-F238E27FC236}">
                <a16:creationId xmlns:a16="http://schemas.microsoft.com/office/drawing/2014/main" id="{DB627BF3-B84F-4ACE-3E63-4BEDDEAD9029}"/>
              </a:ext>
            </a:extLst>
          </p:cNvPr>
          <p:cNvGraphicFramePr>
            <a:graphicFrameLocks noGrp="1"/>
          </p:cNvGraphicFramePr>
          <p:nvPr/>
        </p:nvGraphicFramePr>
        <p:xfrm>
          <a:off x="4568444" y="1982855"/>
          <a:ext cx="2010851" cy="206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LUBUSKIE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43DB1BF5-B1EE-C57F-AC9D-E77CD6D3E58A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207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</a:tbl>
          </a:graphicData>
        </a:graphic>
      </p:graphicFrame>
      <p:sp>
        <p:nvSpPr>
          <p:cNvPr id="15" name="Rectangle 23">
            <a:extLst>
              <a:ext uri="{FF2B5EF4-FFF2-40B4-BE49-F238E27FC236}">
                <a16:creationId xmlns:a16="http://schemas.microsoft.com/office/drawing/2014/main" id="{51AA4132-FFED-47DD-D09E-75CD8C1725E0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207207BB-3DA0-FD5D-E4B4-85697F992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473" y="4190879"/>
            <a:ext cx="1776060" cy="1609555"/>
          </a:xfrm>
          <a:prstGeom prst="rect">
            <a:avLst/>
          </a:prstGeom>
        </p:spPr>
      </p:pic>
      <p:graphicFrame>
        <p:nvGraphicFramePr>
          <p:cNvPr id="2" name="Chart 105">
            <a:extLst>
              <a:ext uri="{FF2B5EF4-FFF2-40B4-BE49-F238E27FC236}">
                <a16:creationId xmlns:a16="http://schemas.microsoft.com/office/drawing/2014/main" id="{BDDACA98-FF98-31B6-90AF-3082C8B47EB1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FFFB15D9-3A66-6D95-B6EB-9B45F2A523CC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35.805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EBBA2A8-0FE3-66F5-391C-855B7E9B9F8A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4E85225-ED14-2B22-E474-E3BF936BFB07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F1C130E-E141-A578-E6A0-EA5590D9325B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3A3C295-C525-218C-5B58-9CBEC78F480B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9511BDC-2785-7E09-4571-62A32DE821C0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>
                <a:solidFill>
                  <a:srgbClr val="00B050"/>
                </a:solidFill>
              </a:rPr>
              <a:t>83,5%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037C23C6-EFE2-50ED-D78C-E97787F364CF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5">
            <a:extLst>
              <a:ext uri="{FF2B5EF4-FFF2-40B4-BE49-F238E27FC236}">
                <a16:creationId xmlns:a16="http://schemas.microsoft.com/office/drawing/2014/main" id="{3871576A-165D-7475-048A-7A611AE2AC05}"/>
              </a:ext>
            </a:extLst>
          </p:cNvPr>
          <p:cNvGraphicFramePr/>
          <p:nvPr/>
        </p:nvGraphicFramePr>
        <p:xfrm>
          <a:off x="2285372" y="4873329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51F729D9-039C-F2AC-7835-7922EA022D4B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ZIELONA GÓRA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ZIELONOGÓRSKI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ŚWIEBODZIŃSKI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SULĘCIŃSKI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STRZELECKO-DREZDENECKI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0DADA87-16B6-4C0E-C2FB-1C535A1D163B}"/>
              </a:ext>
            </a:extLst>
          </p:cNvPr>
          <p:cNvSpPr txBox="1"/>
          <p:nvPr/>
        </p:nvSpPr>
        <p:spPr>
          <a:xfrm>
            <a:off x="22375" y="4356487"/>
            <a:ext cx="4374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PBT(TOP 5)</a:t>
            </a:r>
          </a:p>
        </p:txBody>
      </p:sp>
      <p:sp>
        <p:nvSpPr>
          <p:cNvPr id="45" name="Textfeld 136">
            <a:extLst>
              <a:ext uri="{FF2B5EF4-FFF2-40B4-BE49-F238E27FC236}">
                <a16:creationId xmlns:a16="http://schemas.microsoft.com/office/drawing/2014/main" id="{65BB6185-325A-3F63-4F6A-C395BE21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0,7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64B8AACE-F393-076A-8FA7-B8F56E98D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19" y="961135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1,1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08E4DAF-0E4E-AA4B-2F64-BBF2128C8114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87,7 tys.</a:t>
            </a:r>
            <a:r>
              <a:rPr lang="pl-PL" sz="1600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6F5C9C6-1754-CE74-8EF2-66A14E16DF64}"/>
              </a:ext>
            </a:extLst>
          </p:cNvPr>
          <p:cNvSpPr txBox="1"/>
          <p:nvPr/>
        </p:nvSpPr>
        <p:spPr>
          <a:xfrm>
            <a:off x="8579981" y="4279602"/>
            <a:ext cx="3552515" cy="2462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lubuskiego pochodziły przeważnie z województwa analizowanego i dolnośląskiego,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wielkopolskie i zachodniopomorskie.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Zielona Góra (organizatorzy),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charakteryzuje się wysokim odsetkiem w pełni wykorzystanych bonów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CFC5BE63-DAA0-0A00-34B9-E1DCA7E13233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B9A8E1C0-A814-F130-67A6-EB8C205BF2EA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183088D4-9A59-9999-45BE-A9E0CD824877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28780932-21DD-1519-C841-C0F412A661FD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7B52042-3FA2-7499-7422-1507674CAA93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2B3807B-2D01-FE25-E906-D4CBF4730BEA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6060930-451F-104C-1289-55EA3B98A7A5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571431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łódzkie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260.943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6020860" y="2022382"/>
          <a:ext cx="1863661" cy="255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574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247788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171883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2022381"/>
          <a:ext cx="554536" cy="255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218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218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218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15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15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15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15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15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15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481580"/>
                  </a:ext>
                </a:extLst>
              </a:tr>
              <a:tr h="2615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412795"/>
                  </a:ext>
                </a:extLst>
              </a:tr>
            </a:tbl>
          </a:graphicData>
        </a:graphic>
      </p:graphicFrame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10C7AB0-00A4-4D89-0CAA-E0E5F166C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569" y="323453"/>
            <a:ext cx="995805" cy="923133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B2A87807-F477-D6B4-35F4-B9BC0A0F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904" y="4536691"/>
            <a:ext cx="1543219" cy="1452991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75992935-CD46-88B7-9007-E9FE03F50AA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D796A2E6-2FFE-0C8A-A93D-1617CE8444FD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DA554BC-1183-5F6A-16F1-204097509E11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39" name="Textfeld 136">
            <a:extLst>
              <a:ext uri="{FF2B5EF4-FFF2-40B4-BE49-F238E27FC236}">
                <a16:creationId xmlns:a16="http://schemas.microsoft.com/office/drawing/2014/main" id="{EA9FEC31-4281-4681-E1B8-71A5D85DF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6,0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EE5CD42-1A33-2B74-A285-7548C951023E}"/>
              </a:ext>
            </a:extLst>
          </p:cNvPr>
          <p:cNvSpPr txBox="1"/>
          <p:nvPr/>
        </p:nvSpPr>
        <p:spPr>
          <a:xfrm>
            <a:off x="6809368" y="635643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9" name="Textfeld 136">
            <a:extLst>
              <a:ext uri="{FF2B5EF4-FFF2-40B4-BE49-F238E27FC236}">
                <a16:creationId xmlns:a16="http://schemas.microsoft.com/office/drawing/2014/main" id="{5C1D5192-09B0-72FF-1538-51E9666D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5,7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0" name="Chart 105">
            <a:extLst>
              <a:ext uri="{FF2B5EF4-FFF2-40B4-BE49-F238E27FC236}">
                <a16:creationId xmlns:a16="http://schemas.microsoft.com/office/drawing/2014/main" id="{3E92BD34-7C83-A318-DA13-A629F69B4E9A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pole tekstowe 50">
            <a:extLst>
              <a:ext uri="{FF2B5EF4-FFF2-40B4-BE49-F238E27FC236}">
                <a16:creationId xmlns:a16="http://schemas.microsoft.com/office/drawing/2014/main" id="{64A85AD0-9999-1E40-292D-F93593CAD660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2724C1F8-E0B3-6467-24C1-B973A0CF991E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Chart 105">
            <a:extLst>
              <a:ext uri="{FF2B5EF4-FFF2-40B4-BE49-F238E27FC236}">
                <a16:creationId xmlns:a16="http://schemas.microsoft.com/office/drawing/2014/main" id="{17CD498F-483C-751B-E5E2-595F91BE6AAC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pole tekstowe 64">
            <a:extLst>
              <a:ext uri="{FF2B5EF4-FFF2-40B4-BE49-F238E27FC236}">
                <a16:creationId xmlns:a16="http://schemas.microsoft.com/office/drawing/2014/main" id="{8925D4BF-3E7C-F2E5-C2A7-A1128E65D32D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6" name="Chart 105">
            <a:extLst>
              <a:ext uri="{FF2B5EF4-FFF2-40B4-BE49-F238E27FC236}">
                <a16:creationId xmlns:a16="http://schemas.microsoft.com/office/drawing/2014/main" id="{31985AC4-C4D2-3DFB-270F-B42CE8D5470A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3FD4EA80-D205-E7E8-E5CC-2C3A4EE2EBDB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D11C84A6-EE1A-594C-BC1B-884E35260CF0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1567622F-0578-C606-D9F2-71D122D41195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09D47DF7-549A-D14B-E8A0-548E583D7B99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331CC4B4-B445-F3EB-590B-670B80D85690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/>
              <a:t>92,9%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690BA442-AA16-00D7-3360-8A9DCB5B482A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211,0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F54222A-0E6E-D02E-95C8-B387D19ECED4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410.862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4534A1-3780-0EFE-DDA4-E9C8F68A6A72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371.037 (90,3%)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C6E1940-D6AA-1A5F-4603-FD89C2FC1C97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12.153 (3,3%)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3315B02-1768-7088-1A5B-91061AD53283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D392BB7C-B310-4AA7-B729-E5F030A5E962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ED9F464-CC5A-4D5D-C457-048DD9FB0570}"/>
              </a:ext>
            </a:extLst>
          </p:cNvPr>
          <p:cNvSpPr txBox="1"/>
          <p:nvPr/>
        </p:nvSpPr>
        <p:spPr>
          <a:xfrm>
            <a:off x="8123837" y="4567469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035FE98-D55A-48D9-DD0C-51906E5F77AE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A2424613-A639-F25E-D737-5EF4256DC2D0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66E328E6-7603-344F-5FBE-FD854D79D338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046CBA3-A870-F302-69A0-6F8EABEAE2AF}"/>
              </a:ext>
            </a:extLst>
          </p:cNvPr>
          <p:cNvSpPr txBox="1"/>
          <p:nvPr/>
        </p:nvSpPr>
        <p:spPr>
          <a:xfrm>
            <a:off x="8204207" y="5180787"/>
            <a:ext cx="389178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swoim pomorskim,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niemal w 93%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33387D26-2831-F33F-8B90-BEAE44725F19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94E70D02-2B25-A1AC-5E29-C32BDC584CBD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48A823D8-2985-97BF-D1CD-F9F6B7893599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7CF46F22-868B-BF8C-AD54-65F106A8CA88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4869E3D-D546-333D-EFED-B355380B6C13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8AA17CAA-F503-21EA-15B2-E6020E1CE880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BB1FEE85-B9D5-72DD-5AB0-059A504E00B7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3615070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hart 105">
            <a:extLst>
              <a:ext uri="{FF2B5EF4-FFF2-40B4-BE49-F238E27FC236}">
                <a16:creationId xmlns:a16="http://schemas.microsoft.com/office/drawing/2014/main" id="{F65F6F16-646F-CC10-9030-4F004096F840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łódzkie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641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/>
              <a:t>84,9 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29D0B2-0E65-D2AF-6467-DE56D9AA0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569" y="323453"/>
            <a:ext cx="995805" cy="923133"/>
          </a:xfrm>
          <a:prstGeom prst="rect">
            <a:avLst/>
          </a:prstGeom>
        </p:spPr>
      </p:pic>
      <p:graphicFrame>
        <p:nvGraphicFramePr>
          <p:cNvPr id="5" name="Chart 25">
            <a:extLst>
              <a:ext uri="{FF2B5EF4-FFF2-40B4-BE49-F238E27FC236}">
                <a16:creationId xmlns:a16="http://schemas.microsoft.com/office/drawing/2014/main" id="{254ED5FE-1089-01DA-18C4-97EB572A2142}"/>
              </a:ext>
            </a:extLst>
          </p:cNvPr>
          <p:cNvGraphicFramePr/>
          <p:nvPr/>
        </p:nvGraphicFramePr>
        <p:xfrm>
          <a:off x="5947135" y="1938238"/>
          <a:ext cx="1863661" cy="28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D_Table 232">
            <a:extLst>
              <a:ext uri="{FF2B5EF4-FFF2-40B4-BE49-F238E27FC236}">
                <a16:creationId xmlns:a16="http://schemas.microsoft.com/office/drawing/2014/main" id="{B9EBE2D5-90B2-AEEA-D9E4-4133411155DC}"/>
              </a:ext>
            </a:extLst>
          </p:cNvPr>
          <p:cNvGraphicFramePr>
            <a:graphicFrameLocks noGrp="1"/>
          </p:cNvGraphicFramePr>
          <p:nvPr/>
        </p:nvGraphicFramePr>
        <p:xfrm>
          <a:off x="4863964" y="1963702"/>
          <a:ext cx="2010851" cy="2574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82FB8CE-4A93-D3A5-641F-409AF5754198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2608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757121"/>
                  </a:ext>
                </a:extLst>
              </a:tr>
            </a:tbl>
          </a:graphicData>
        </a:graphic>
      </p:graphicFrame>
      <p:sp>
        <p:nvSpPr>
          <p:cNvPr id="15" name="Rectangle 23">
            <a:extLst>
              <a:ext uri="{FF2B5EF4-FFF2-40B4-BE49-F238E27FC236}">
                <a16:creationId xmlns:a16="http://schemas.microsoft.com/office/drawing/2014/main" id="{2355B937-E5AB-D6A2-13D0-AD3997DB1D1C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F9B6ED70-DA7D-EBC0-2EA1-0E7C5A27A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556" y="4515083"/>
            <a:ext cx="1661221" cy="1555537"/>
          </a:xfrm>
          <a:prstGeom prst="rect">
            <a:avLst/>
          </a:prstGeom>
        </p:spPr>
      </p:pic>
      <p:graphicFrame>
        <p:nvGraphicFramePr>
          <p:cNvPr id="2" name="Chart 105">
            <a:extLst>
              <a:ext uri="{FF2B5EF4-FFF2-40B4-BE49-F238E27FC236}">
                <a16:creationId xmlns:a16="http://schemas.microsoft.com/office/drawing/2014/main" id="{6FBB6DDB-9E78-3AB4-A46F-A3A02231F01E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A108B4AB-6483-3BE1-2045-9AA4BD5F57C9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164.621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871D29F-080A-3C06-09C7-3E23A6ABA788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121CC97-EEF6-FCE1-1F86-C9C1B756863A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49DB21D-8E98-C9D4-A292-53AD9227DBCB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A2B35F7-055E-BBCC-24E1-003F47281FC7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3CD4CDF-C7F7-8CA7-9CDC-EEAD487F0612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>
                <a:solidFill>
                  <a:srgbClr val="FF0000"/>
                </a:solidFill>
              </a:rPr>
              <a:t>60,6%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8878A595-3240-18D7-207E-1A67F8F412E9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E53DE28A-D08C-1C3F-5D16-173063B53555}"/>
              </a:ext>
            </a:extLst>
          </p:cNvPr>
          <p:cNvSpPr txBox="1"/>
          <p:nvPr/>
        </p:nvSpPr>
        <p:spPr>
          <a:xfrm>
            <a:off x="43894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27" name="Chart 25">
            <a:extLst>
              <a:ext uri="{FF2B5EF4-FFF2-40B4-BE49-F238E27FC236}">
                <a16:creationId xmlns:a16="http://schemas.microsoft.com/office/drawing/2014/main" id="{68E6345C-85B6-374B-7E23-830CCA965675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9F7E9683-9E97-0D1D-3E17-0824126557AD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ŁÓDŹ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 WSCHODNI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PODDĘBICKI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ZGIERSKI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BEŁCHATOWSKI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3" name="Textfeld 136">
            <a:extLst>
              <a:ext uri="{FF2B5EF4-FFF2-40B4-BE49-F238E27FC236}">
                <a16:creationId xmlns:a16="http://schemas.microsoft.com/office/drawing/2014/main" id="{8686B129-0F51-BA26-8BB3-57107041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19" y="961135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2,0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feld 136">
            <a:extLst>
              <a:ext uri="{FF2B5EF4-FFF2-40B4-BE49-F238E27FC236}">
                <a16:creationId xmlns:a16="http://schemas.microsoft.com/office/drawing/2014/main" id="{47D7E469-7969-841B-5ABF-EAC1519ED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2,8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243FDF0C-9630-A1B8-0CDF-DB2DB6C6BFB7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169,2 tys.</a:t>
            </a:r>
            <a:r>
              <a:rPr lang="pl-PL" sz="1600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77FF035-446A-466D-843C-842B54E6CDBE}"/>
              </a:ext>
            </a:extLst>
          </p:cNvPr>
          <p:cNvSpPr txBox="1"/>
          <p:nvPr/>
        </p:nvSpPr>
        <p:spPr>
          <a:xfrm>
            <a:off x="8632965" y="4279602"/>
            <a:ext cx="3499532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łódzkiego,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Łódź (organizatorzy),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charakteryzuje się najniższym udziałem w pełni wykorzystanych bonów.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2550B261-820A-662F-683F-1BC81ED1140B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178E821E-DCBB-BDE0-C81D-732A1E481334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27491FF8-2685-AF70-CDD4-96BA89C0E42D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67902324-69D4-65BE-6F23-F80B0758ADD8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FD24801-6726-F077-8CE1-E9FF2ACC16BC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C4E14388-E055-17E9-6B88-48AD928FAA02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426003C-D714-7292-4A18-8A79183BE5CD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619898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małopolskie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398.997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690081" y="2031346"/>
          <a:ext cx="1863661" cy="20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06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5"/>
          <a:ext cx="554536" cy="207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</a:tbl>
          </a:graphicData>
        </a:graphic>
      </p:graphicFrame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8E44071-05F7-99A7-C4DB-28026EECE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26" y="362888"/>
            <a:ext cx="946248" cy="881816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CDCD228A-699A-0F5D-78B4-21F9FBF8A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00" y="4198137"/>
            <a:ext cx="1785033" cy="1615675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4DE72BC6-A1ED-629E-E8A7-BF8D43D15C18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71800DC9-E990-A789-A20C-99F0A4F81C8A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9B55A81-3D54-8BE0-5C8F-5F8FBD72678B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39" name="Textfeld 136">
            <a:extLst>
              <a:ext uri="{FF2B5EF4-FFF2-40B4-BE49-F238E27FC236}">
                <a16:creationId xmlns:a16="http://schemas.microsoft.com/office/drawing/2014/main" id="{022FB828-072E-6432-503F-34F45A95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754057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9,2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AFC53173-7DA5-84DA-AC40-3CA01A3876EE}"/>
              </a:ext>
            </a:extLst>
          </p:cNvPr>
          <p:cNvSpPr txBox="1"/>
          <p:nvPr/>
        </p:nvSpPr>
        <p:spPr>
          <a:xfrm>
            <a:off x="6809368" y="635643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9" name="Textfeld 136">
            <a:extLst>
              <a:ext uri="{FF2B5EF4-FFF2-40B4-BE49-F238E27FC236}">
                <a16:creationId xmlns:a16="http://schemas.microsoft.com/office/drawing/2014/main" id="{3B65E61B-5529-A62E-C422-47610A1BB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89895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0" name="Chart 105">
            <a:extLst>
              <a:ext uri="{FF2B5EF4-FFF2-40B4-BE49-F238E27FC236}">
                <a16:creationId xmlns:a16="http://schemas.microsoft.com/office/drawing/2014/main" id="{B09AB62F-3E6B-63E7-9EDC-96DC90AD934F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pole tekstowe 50">
            <a:extLst>
              <a:ext uri="{FF2B5EF4-FFF2-40B4-BE49-F238E27FC236}">
                <a16:creationId xmlns:a16="http://schemas.microsoft.com/office/drawing/2014/main" id="{84D17FD9-D517-67F9-9CB4-6D05E5EADD01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772C765E-321A-81C2-04B3-96C84638F515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Chart 105">
            <a:extLst>
              <a:ext uri="{FF2B5EF4-FFF2-40B4-BE49-F238E27FC236}">
                <a16:creationId xmlns:a16="http://schemas.microsoft.com/office/drawing/2014/main" id="{743042D5-17B8-9925-7811-4012220CC63A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pole tekstowe 64">
            <a:extLst>
              <a:ext uri="{FF2B5EF4-FFF2-40B4-BE49-F238E27FC236}">
                <a16:creationId xmlns:a16="http://schemas.microsoft.com/office/drawing/2014/main" id="{99875580-0165-0472-A9EC-E648C2506665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6" name="Chart 105">
            <a:extLst>
              <a:ext uri="{FF2B5EF4-FFF2-40B4-BE49-F238E27FC236}">
                <a16:creationId xmlns:a16="http://schemas.microsoft.com/office/drawing/2014/main" id="{A534618E-A7EA-9048-E032-52B68310ABFE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0B022203-4677-01A5-739F-CA4AA2DB1138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2014CBA1-F853-38FB-DFD2-6BDD5587BBE6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D667E3DE-8EFF-75F4-F6BD-E02F464A49B6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E17FB534-3AF7-2F04-14DB-13ABBE16D824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13DEB05F-5696-8015-18E6-97744F5129DB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>
                <a:solidFill>
                  <a:srgbClr val="00B050"/>
                </a:solidFill>
              </a:rPr>
              <a:t>93,5%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9E010CDB-B574-C872-D037-E99381F004B9}"/>
              </a:ext>
            </a:extLst>
          </p:cNvPr>
          <p:cNvSpPr/>
          <p:nvPr/>
        </p:nvSpPr>
        <p:spPr>
          <a:xfrm>
            <a:off x="22068" y="4198137"/>
            <a:ext cx="4011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343,8mln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6A09465-BD56-101A-2CBC-B5897A119804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674.710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D931E1-73B9-D3D2-3207-C25F6A517BCA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623.248 (</a:t>
            </a:r>
            <a:r>
              <a:rPr lang="pl-PL" sz="1600" b="1" dirty="0">
                <a:solidFill>
                  <a:srgbClr val="00B050"/>
                </a:solidFill>
              </a:rPr>
              <a:t>92,3%</a:t>
            </a:r>
            <a:r>
              <a:rPr lang="pl-PL" sz="1600" b="1" dirty="0"/>
              <a:t>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04FE52-CC6F-C9DE-7127-19B224168BF3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15.155 (2,4%)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EF1C22B-4E6D-BCC3-31F4-F673E18F6E64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33D7DC33-0EF9-921A-52E1-90266815D958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3F17DC8-FABA-E504-79D2-CEA410B928EF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2424265-2091-7472-5D10-1B91DABF7D44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3E208340-3EB0-ADFA-62F4-3F1510C6AFB3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9B5E196-14CC-6F8C-87FE-74FC0556F9D8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3E0B3DA-FAD7-D624-6590-229A52CC6752}"/>
              </a:ext>
            </a:extLst>
          </p:cNvPr>
          <p:cNvSpPr txBox="1"/>
          <p:nvPr/>
        </p:nvSpPr>
        <p:spPr>
          <a:xfrm>
            <a:off x="8204207" y="5180787"/>
            <a:ext cx="389178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swoim województwie,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województwami </a:t>
            </a:r>
            <a:r>
              <a:rPr lang="pl-PL" sz="1400" dirty="0" err="1"/>
              <a:t>sąrównież</a:t>
            </a:r>
            <a:r>
              <a:rPr lang="pl-PL" sz="1400" dirty="0"/>
              <a:t> pomorskie i zachodniopomorskie,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ponad 93%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31C17E35-0EDB-29F5-C196-15AE1BADEE2A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041BFB81-6B7E-531A-F1A9-6FED42EEB560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3111CF94-78C0-8A2A-1F54-30EBF1FC90CD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BA7BE87C-F405-5C0A-CFC9-B934BB80BC15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D830F87-9F1A-7759-9F61-AE326981364F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EF72297-5EAF-DDF9-1946-0E86E8D83320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90BA3205-91E0-DBFB-8273-68FF9AEC6736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201534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105">
            <a:extLst>
              <a:ext uri="{FF2B5EF4-FFF2-40B4-BE49-F238E27FC236}">
                <a16:creationId xmlns:a16="http://schemas.microsoft.com/office/drawing/2014/main" id="{14080D3F-519B-1F7C-6483-B3600CCC4B97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małopolskie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>
            <a:cxnSpLocks/>
          </p:cNvCxnSpPr>
          <p:nvPr/>
        </p:nvCxnSpPr>
        <p:spPr>
          <a:xfrm>
            <a:off x="8431684" y="1826999"/>
            <a:ext cx="18159" cy="4842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5.659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C00000"/>
                </a:solidFill>
              </a:rPr>
              <a:t>74,4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AF8F8B6-6402-5A7A-238E-C744B46F5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126" y="362888"/>
            <a:ext cx="946248" cy="881816"/>
          </a:xfrm>
          <a:prstGeom prst="rect">
            <a:avLst/>
          </a:prstGeom>
        </p:spPr>
      </p:pic>
      <p:graphicFrame>
        <p:nvGraphicFramePr>
          <p:cNvPr id="7" name="D_Table 232">
            <a:extLst>
              <a:ext uri="{FF2B5EF4-FFF2-40B4-BE49-F238E27FC236}">
                <a16:creationId xmlns:a16="http://schemas.microsoft.com/office/drawing/2014/main" id="{8535BDAA-A66F-1490-1ABD-BEBE3284EA54}"/>
              </a:ext>
            </a:extLst>
          </p:cNvPr>
          <p:cNvGraphicFramePr>
            <a:graphicFrameLocks noGrp="1"/>
          </p:cNvGraphicFramePr>
          <p:nvPr/>
        </p:nvGraphicFramePr>
        <p:xfrm>
          <a:off x="4863964" y="1963702"/>
          <a:ext cx="2010851" cy="2574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92E65D82-91DA-8ACA-DA98-F69C5C99B36E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2608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757121"/>
                  </a:ext>
                </a:extLst>
              </a:tr>
            </a:tbl>
          </a:graphicData>
        </a:graphic>
      </p:graphicFrame>
      <p:sp>
        <p:nvSpPr>
          <p:cNvPr id="15" name="Rectangle 23">
            <a:extLst>
              <a:ext uri="{FF2B5EF4-FFF2-40B4-BE49-F238E27FC236}">
                <a16:creationId xmlns:a16="http://schemas.microsoft.com/office/drawing/2014/main" id="{EC7B7C55-CEDB-3F99-AACD-B60021ED0671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22" name="Chart 25">
            <a:extLst>
              <a:ext uri="{FF2B5EF4-FFF2-40B4-BE49-F238E27FC236}">
                <a16:creationId xmlns:a16="http://schemas.microsoft.com/office/drawing/2014/main" id="{D7A6AF14-D482-2180-D6F0-A1348F963E53}"/>
              </a:ext>
            </a:extLst>
          </p:cNvPr>
          <p:cNvGraphicFramePr/>
          <p:nvPr/>
        </p:nvGraphicFramePr>
        <p:xfrm>
          <a:off x="5947135" y="1938238"/>
          <a:ext cx="1863661" cy="28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Obraz 22">
            <a:extLst>
              <a:ext uri="{FF2B5EF4-FFF2-40B4-BE49-F238E27FC236}">
                <a16:creationId xmlns:a16="http://schemas.microsoft.com/office/drawing/2014/main" id="{FF437F5B-FAB1-CFE4-0E6B-80B332F57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6559" y="4538764"/>
            <a:ext cx="1587678" cy="1415629"/>
          </a:xfrm>
          <a:prstGeom prst="rect">
            <a:avLst/>
          </a:prstGeom>
        </p:spPr>
      </p:pic>
      <p:graphicFrame>
        <p:nvGraphicFramePr>
          <p:cNvPr id="3" name="Chart 105">
            <a:extLst>
              <a:ext uri="{FF2B5EF4-FFF2-40B4-BE49-F238E27FC236}">
                <a16:creationId xmlns:a16="http://schemas.microsoft.com/office/drawing/2014/main" id="{A704405C-C5FB-AE47-6FA5-A35AD252CE63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F796CC0-B309-ACB6-3F75-4C1BE3E9EBEE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1.266.006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12F5578-D2F2-586B-CC4C-F1E06239D233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898A589-5A8C-7C5E-DD2A-4F3AE4EF5970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3A7C8A5-B5F0-2B03-F2D1-29493086A38E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C247CCA-99EB-2857-C087-EA45DB518A93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721B5C8-D6B4-D745-AD40-0CD4AEB2830A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66,2%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82D81A5C-8EAD-929F-8A01-888D3DBC69AC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112E003-226A-42EB-383C-D65D3AF6AB8A}"/>
              </a:ext>
            </a:extLst>
          </p:cNvPr>
          <p:cNvSpPr txBox="1"/>
          <p:nvPr/>
        </p:nvSpPr>
        <p:spPr>
          <a:xfrm>
            <a:off x="77347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1" name="Chart 25">
            <a:extLst>
              <a:ext uri="{FF2B5EF4-FFF2-40B4-BE49-F238E27FC236}">
                <a16:creationId xmlns:a16="http://schemas.microsoft.com/office/drawing/2014/main" id="{E65DC12C-F1CE-20B8-9B57-96699F33B9F8}"/>
              </a:ext>
            </a:extLst>
          </p:cNvPr>
          <p:cNvGraphicFramePr/>
          <p:nvPr/>
        </p:nvGraphicFramePr>
        <p:xfrm>
          <a:off x="1914658" y="4873329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Tabela 42">
            <a:extLst>
              <a:ext uri="{FF2B5EF4-FFF2-40B4-BE49-F238E27FC236}">
                <a16:creationId xmlns:a16="http://schemas.microsoft.com/office/drawing/2014/main" id="{C86653E0-D417-A81E-3869-70EB6604DA5E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TATRZAŃSKI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OŚWIĘCIMSKI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NOWOTARSKI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KRAKÓW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NOWOSĄDECKI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4" name="Textfeld 136">
            <a:extLst>
              <a:ext uri="{FF2B5EF4-FFF2-40B4-BE49-F238E27FC236}">
                <a16:creationId xmlns:a16="http://schemas.microsoft.com/office/drawing/2014/main" id="{7FE82BBA-74BB-2B99-5925-0EDDE982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21,3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feld 136">
            <a:extLst>
              <a:ext uri="{FF2B5EF4-FFF2-40B4-BE49-F238E27FC236}">
                <a16:creationId xmlns:a16="http://schemas.microsoft.com/office/drawing/2014/main" id="{62703652-05AC-C277-6B44-6A0EDCF3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19" y="961135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17,8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93010702-3AF3-50FF-8EE6-B402A5696F29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129,3 tys.</a:t>
            </a:r>
            <a:r>
              <a:rPr lang="pl-PL" sz="1600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67A847B-A79E-CADD-B840-328F7DB4A120}"/>
              </a:ext>
            </a:extLst>
          </p:cNvPr>
          <p:cNvSpPr txBox="1"/>
          <p:nvPr/>
        </p:nvSpPr>
        <p:spPr>
          <a:xfrm>
            <a:off x="8507662" y="4176776"/>
            <a:ext cx="3684338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małopolskiego.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śląskie, podkarpackie i świętokrzyskie.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</a:t>
            </a:r>
            <a:r>
              <a:rPr lang="pl-PL" sz="1400" dirty="0" err="1"/>
              <a:t>tartrzańskiego</a:t>
            </a:r>
            <a:r>
              <a:rPr lang="pl-PL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małopolskie należy do grupy województw gdzie najczęściej wykorzystywano PBT w więcej niż jednym PT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A988779-96CC-4501-74D8-C840050C3581}"/>
              </a:ext>
            </a:extLst>
          </p:cNvPr>
          <p:cNvCxnSpPr>
            <a:cxnSpLocks/>
          </p:cNvCxnSpPr>
          <p:nvPr/>
        </p:nvCxnSpPr>
        <p:spPr>
          <a:xfrm>
            <a:off x="8724506" y="415501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AAE9C050-DE28-414F-C57C-D63781C9CEE7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E7446B8A-8FB4-389C-35B1-80503963AA68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A60C9987-3152-D8B1-100C-7BCA5564AB00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7A92D99-8A9B-BDE8-9B5E-73D90F3D5E04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9C41A6A-9318-2032-79EA-4BFB49EF1681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05662A5F-D321-2479-C079-9A44C16DA12B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53235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5"/>
          <a:ext cx="554536" cy="2608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695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326361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mazowieckie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649.147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10105"/>
          <a:ext cx="1863661" cy="259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574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6979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775640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57" name="Obraz 56">
            <a:extLst>
              <a:ext uri="{FF2B5EF4-FFF2-40B4-BE49-F238E27FC236}">
                <a16:creationId xmlns:a16="http://schemas.microsoft.com/office/drawing/2014/main" id="{A0D82335-ED61-A96C-8A7C-BC2A19F5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67" y="373755"/>
            <a:ext cx="1007208" cy="900585"/>
          </a:xfrm>
          <a:prstGeom prst="rect">
            <a:avLst/>
          </a:prstGeom>
        </p:spPr>
      </p:pic>
      <p:pic>
        <p:nvPicPr>
          <p:cNvPr id="62" name="Obraz 61">
            <a:extLst>
              <a:ext uri="{FF2B5EF4-FFF2-40B4-BE49-F238E27FC236}">
                <a16:creationId xmlns:a16="http://schemas.microsoft.com/office/drawing/2014/main" id="{1E8B6A59-7006-E1AB-5AAD-90182E58C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425" y="4588034"/>
            <a:ext cx="1526352" cy="1396700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AB752A5B-1942-949C-C6FF-74B1C90A68E1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AAF45832-8E8C-7D35-93AD-4DF2E3C68A26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7AF226E-031C-F7B6-BDCD-CDBEC0989FED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5" name="Textfeld 136">
            <a:extLst>
              <a:ext uri="{FF2B5EF4-FFF2-40B4-BE49-F238E27FC236}">
                <a16:creationId xmlns:a16="http://schemas.microsoft.com/office/drawing/2014/main" id="{7CD1627B-AEF2-21C7-F58D-8EB729D16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15,0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E8F9ABEB-BEBC-8D84-8243-595CA504B2CD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339FCAF9-D1B7-DBE1-D79B-DFA6FDFE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76A03BE6-5159-4005-4115-B088EA2959E2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pole tekstowe 48">
            <a:extLst>
              <a:ext uri="{FF2B5EF4-FFF2-40B4-BE49-F238E27FC236}">
                <a16:creationId xmlns:a16="http://schemas.microsoft.com/office/drawing/2014/main" id="{82EF31B2-D57C-7940-C30F-B2C0B389FC97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A926545F-5C5D-762B-D13F-7A337B530835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Chart 105">
            <a:extLst>
              <a:ext uri="{FF2B5EF4-FFF2-40B4-BE49-F238E27FC236}">
                <a16:creationId xmlns:a16="http://schemas.microsoft.com/office/drawing/2014/main" id="{84E5D94A-106A-46BD-478F-76BA1673C745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pole tekstowe 64">
            <a:extLst>
              <a:ext uri="{FF2B5EF4-FFF2-40B4-BE49-F238E27FC236}">
                <a16:creationId xmlns:a16="http://schemas.microsoft.com/office/drawing/2014/main" id="{A80276D6-1F21-02D5-D153-7525C7B5C258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6" name="Chart 105">
            <a:extLst>
              <a:ext uri="{FF2B5EF4-FFF2-40B4-BE49-F238E27FC236}">
                <a16:creationId xmlns:a16="http://schemas.microsoft.com/office/drawing/2014/main" id="{F09D6B7F-4E09-344C-4203-83E7E221C5A6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01DADC58-9C52-5C63-8DF7-5C7097289820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F35C15CB-FD32-D953-FE4B-8197544A9892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082D5307-F73F-C0FA-C512-3003B4BD05E0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C8BF7ABF-8DC6-7955-5281-2D89C08CC728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458DB99E-C501-E777-C653-CA9CAAAFAE67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/>
              <a:t>93,2%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CCBEE704-F712-0F5D-EEF9-6E09DBD34C54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541,7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0D235BC-DE85-18B4-36CD-A6F4712440F6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1.056.862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14C9AF7-D73D-5819-86EE-227A7E3DF4CE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949.359 (89,8%)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B80DB91-2994-5E0C-8923-4A1D92721FD2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28.232 (3,0%)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8D63CD8-D1CE-9B52-33C9-FAA5C590D4C0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250631BC-B529-D760-CE8F-48C812261FE0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D5E9251-EB6B-DCFB-883C-DF2DD04505C4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77C5AC2-9051-43E6-414F-C84C0599E552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A6EC2C49-2EE8-77B5-91CD-F994D46C7236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23F08FA6-EF3B-79C6-4D3F-50607C1202C1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48A10B9-F902-7FCD-B914-6FF989DFE11B}"/>
              </a:ext>
            </a:extLst>
          </p:cNvPr>
          <p:cNvSpPr txBox="1"/>
          <p:nvPr/>
        </p:nvSpPr>
        <p:spPr>
          <a:xfrm>
            <a:off x="8204207" y="5180787"/>
            <a:ext cx="4006016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swoim województwie i województwach pomorskim i małopolskim,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województwami są również warmińsko-mazurskie i zachodniopomorskie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ponad 93%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AD3135A5-6C2F-AE7E-8617-9E928A5F1F21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B36A802A-2714-B2A8-3315-25ED6F60D73E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E7F724D6-AC76-05A2-90D5-57F03CC14313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D346B5F9-E809-325C-B8D9-AA4E15011395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878D0D7-C2D5-7343-887D-04C265D8868C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731EFC5A-5779-561C-D983-A84E037E28ED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A03C02D-9782-ABFA-916F-0911A289FDAF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3058890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105">
            <a:extLst>
              <a:ext uri="{FF2B5EF4-FFF2-40B4-BE49-F238E27FC236}">
                <a16:creationId xmlns:a16="http://schemas.microsoft.com/office/drawing/2014/main" id="{91010394-A17D-9947-BD48-4DF71DF10F0A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mazowieckie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1767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/>
              <a:t>83,3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C7E8C1-83C8-6FE9-1778-3FD1FA3CF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167" y="373755"/>
            <a:ext cx="1007208" cy="900585"/>
          </a:xfrm>
          <a:prstGeom prst="rect">
            <a:avLst/>
          </a:prstGeom>
        </p:spPr>
      </p:pic>
      <p:graphicFrame>
        <p:nvGraphicFramePr>
          <p:cNvPr id="5" name="Chart 25">
            <a:extLst>
              <a:ext uri="{FF2B5EF4-FFF2-40B4-BE49-F238E27FC236}">
                <a16:creationId xmlns:a16="http://schemas.microsoft.com/office/drawing/2014/main" id="{FC73B5FA-374B-A9ED-AE20-DAAC41CD3A9D}"/>
              </a:ext>
            </a:extLst>
          </p:cNvPr>
          <p:cNvGraphicFramePr/>
          <p:nvPr/>
        </p:nvGraphicFramePr>
        <p:xfrm>
          <a:off x="5976872" y="1955118"/>
          <a:ext cx="1863661" cy="259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D_Table 232">
            <a:extLst>
              <a:ext uri="{FF2B5EF4-FFF2-40B4-BE49-F238E27FC236}">
                <a16:creationId xmlns:a16="http://schemas.microsoft.com/office/drawing/2014/main" id="{B7AF6DFB-7833-2601-463D-05364AD22288}"/>
              </a:ext>
            </a:extLst>
          </p:cNvPr>
          <p:cNvGraphicFramePr>
            <a:graphicFrameLocks noGrp="1"/>
          </p:cNvGraphicFramePr>
          <p:nvPr/>
        </p:nvGraphicFramePr>
        <p:xfrm>
          <a:off x="4863964" y="1963702"/>
          <a:ext cx="2010851" cy="2574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PODLASKIE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EA6254FE-613F-5626-C2B5-70A344128D20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2608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757121"/>
                  </a:ext>
                </a:extLst>
              </a:tr>
            </a:tbl>
          </a:graphicData>
        </a:graphic>
      </p:graphicFrame>
      <p:sp>
        <p:nvSpPr>
          <p:cNvPr id="15" name="Rectangle 23">
            <a:extLst>
              <a:ext uri="{FF2B5EF4-FFF2-40B4-BE49-F238E27FC236}">
                <a16:creationId xmlns:a16="http://schemas.microsoft.com/office/drawing/2014/main" id="{6474F433-7041-F34D-3829-0C1941CA4807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061EEAB4-59D1-65DC-0081-367521B90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201" y="4568416"/>
            <a:ext cx="1470893" cy="1397052"/>
          </a:xfrm>
          <a:prstGeom prst="rect">
            <a:avLst/>
          </a:prstGeom>
        </p:spPr>
      </p:pic>
      <p:graphicFrame>
        <p:nvGraphicFramePr>
          <p:cNvPr id="2" name="Chart 105">
            <a:extLst>
              <a:ext uri="{FF2B5EF4-FFF2-40B4-BE49-F238E27FC236}">
                <a16:creationId xmlns:a16="http://schemas.microsoft.com/office/drawing/2014/main" id="{087F71DA-36EE-9ED8-ECDF-8486B2423CEF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A6A43126-A5CD-2745-0D96-92E8393EFFD9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566.714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A4D595D8-57BB-509B-E0E1-FBEA84424347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CF5C160-7641-313D-CC27-E8289C6791B3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6AB8FAB-935D-0F28-7AB9-37E8CF7A3322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82872C9-84AF-D9BC-10FA-C21B39D1384E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FA5E08A-4A2B-E00E-8021-228989CC1256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73,7%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00807FE1-99E6-30F0-2309-018132A4FD2C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DBC2BED-420F-DAAF-55B6-B5806E964641}"/>
              </a:ext>
            </a:extLst>
          </p:cNvPr>
          <p:cNvSpPr txBox="1"/>
          <p:nvPr/>
        </p:nvSpPr>
        <p:spPr>
          <a:xfrm>
            <a:off x="32743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1" name="Chart 25">
            <a:extLst>
              <a:ext uri="{FF2B5EF4-FFF2-40B4-BE49-F238E27FC236}">
                <a16:creationId xmlns:a16="http://schemas.microsoft.com/office/drawing/2014/main" id="{047F6CF3-D953-09F8-1562-13DC4CEDA1DE}"/>
              </a:ext>
            </a:extLst>
          </p:cNvPr>
          <p:cNvGraphicFramePr/>
          <p:nvPr/>
        </p:nvGraphicFramePr>
        <p:xfrm>
          <a:off x="1923088" y="4873329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Tabela 42">
            <a:extLst>
              <a:ext uri="{FF2B5EF4-FFF2-40B4-BE49-F238E27FC236}">
                <a16:creationId xmlns:a16="http://schemas.microsoft.com/office/drawing/2014/main" id="{A980079E-AB10-B591-8152-4625E430982D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WOŁOMIŃSKI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ŻYRARDOWSKI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PIASECZYŃSKI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GARWOLIŃSKI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4" name="pole tekstowe 43">
            <a:extLst>
              <a:ext uri="{FF2B5EF4-FFF2-40B4-BE49-F238E27FC236}">
                <a16:creationId xmlns:a16="http://schemas.microsoft.com/office/drawing/2014/main" id="{89A49A9D-1F54-7754-FD9E-8C859CA1E67A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221,6 tys.</a:t>
            </a:r>
            <a:r>
              <a:rPr lang="pl-PL" sz="1600" dirty="0"/>
              <a:t> </a:t>
            </a:r>
          </a:p>
        </p:txBody>
      </p:sp>
      <p:sp>
        <p:nvSpPr>
          <p:cNvPr id="45" name="Textfeld 136">
            <a:extLst>
              <a:ext uri="{FF2B5EF4-FFF2-40B4-BE49-F238E27FC236}">
                <a16:creationId xmlns:a16="http://schemas.microsoft.com/office/drawing/2014/main" id="{EDA9C835-4362-687D-AD93-9F4A01E0F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19" y="961135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5,5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FD08111A-13F2-9A49-1726-A54982C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9,7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DA4CD79-AC5F-BB64-69F1-67CC324DB7F0}"/>
              </a:ext>
            </a:extLst>
          </p:cNvPr>
          <p:cNvSpPr txBox="1"/>
          <p:nvPr/>
        </p:nvSpPr>
        <p:spPr>
          <a:xfrm>
            <a:off x="8632965" y="4279602"/>
            <a:ext cx="3499532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mazowieckiego,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podlaskie,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warszawskiego (organizatorzy).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16831092-1A46-756A-8C72-24EC35009546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C9A3AE70-10E7-4B12-6934-5CFD45233325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D755C9D3-C874-BD7A-E8E7-3E3B0032A2C5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FFC90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3550F290-0D77-D968-05A2-FA2F4AD4D5A1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525AE94-678D-FF28-642C-F1D5570BF6ED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653DF62-A517-9E2C-CA8A-3BFD4D145126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poniżej 5% 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A498147-0534-CC33-8D95-74C76D3824F9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3886608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238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6952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opolskie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390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94.668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10106"/>
          <a:ext cx="1863661" cy="232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31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69796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E0DE3AF5-9044-944E-E681-8922EEAC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832" y="4473835"/>
            <a:ext cx="1657357" cy="1540596"/>
          </a:xfrm>
          <a:prstGeom prst="rect">
            <a:avLst/>
          </a:prstGeom>
        </p:spPr>
      </p:pic>
      <p:pic>
        <p:nvPicPr>
          <p:cNvPr id="52" name="Obraz 51">
            <a:extLst>
              <a:ext uri="{FF2B5EF4-FFF2-40B4-BE49-F238E27FC236}">
                <a16:creationId xmlns:a16="http://schemas.microsoft.com/office/drawing/2014/main" id="{FA1FE66B-8675-CC1A-DDDB-4B3D0800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00" y="367361"/>
            <a:ext cx="968189" cy="914613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AB01B33D-29C2-0C36-A8DD-A2C34B144AC4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D91DCED5-8CC7-39E4-394A-B3B68325F9A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32A47B0-DCCA-617E-5589-BA8444B86BDC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5" name="Textfeld 136">
            <a:extLst>
              <a:ext uri="{FF2B5EF4-FFF2-40B4-BE49-F238E27FC236}">
                <a16:creationId xmlns:a16="http://schemas.microsoft.com/office/drawing/2014/main" id="{62B11964-320A-57D3-F51D-ADF4BC3C4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2,2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E182A84-93F9-7C09-4B7F-32BBCBDB9148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8" name="Textfeld 136">
            <a:extLst>
              <a:ext uri="{FF2B5EF4-FFF2-40B4-BE49-F238E27FC236}">
                <a16:creationId xmlns:a16="http://schemas.microsoft.com/office/drawing/2014/main" id="{0B9B377D-9ECF-8200-46BF-886471E39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2,1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9" name="Chart 105">
            <a:extLst>
              <a:ext uri="{FF2B5EF4-FFF2-40B4-BE49-F238E27FC236}">
                <a16:creationId xmlns:a16="http://schemas.microsoft.com/office/drawing/2014/main" id="{9D00D785-5924-F754-052D-FF300F765610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pole tekstowe 49">
            <a:extLst>
              <a:ext uri="{FF2B5EF4-FFF2-40B4-BE49-F238E27FC236}">
                <a16:creationId xmlns:a16="http://schemas.microsoft.com/office/drawing/2014/main" id="{58858588-2910-E189-D7C5-CF946F27A18C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01040658-D4A1-17B4-B20F-BD38AC3891C7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Chart 105">
            <a:extLst>
              <a:ext uri="{FF2B5EF4-FFF2-40B4-BE49-F238E27FC236}">
                <a16:creationId xmlns:a16="http://schemas.microsoft.com/office/drawing/2014/main" id="{EF722DDF-AD16-EDF0-80E2-77B18C519835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pole tekstowe 64">
            <a:extLst>
              <a:ext uri="{FF2B5EF4-FFF2-40B4-BE49-F238E27FC236}">
                <a16:creationId xmlns:a16="http://schemas.microsoft.com/office/drawing/2014/main" id="{AE82DF64-5C74-B18C-CAA1-9344699E5882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6" name="Chart 105">
            <a:extLst>
              <a:ext uri="{FF2B5EF4-FFF2-40B4-BE49-F238E27FC236}">
                <a16:creationId xmlns:a16="http://schemas.microsoft.com/office/drawing/2014/main" id="{32E152B8-2B24-A048-C69D-42101E07DFF0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F9F416EA-54E4-777D-44EB-51B8ADE2F629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0B5774AA-EB9B-95D1-CB5C-1A58511D0FD0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9A98E466-6B88-425C-4868-010902950712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773D6A70-0412-2070-917E-EA4728065729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8F7C87C8-8AB4-4A60-C18A-972FE2F04784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/>
              <a:t>92,2%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C6A127F7-1A83-947C-5B03-A98102EC7AB5}"/>
              </a:ext>
            </a:extLst>
          </p:cNvPr>
          <p:cNvSpPr/>
          <p:nvPr/>
        </p:nvSpPr>
        <p:spPr>
          <a:xfrm>
            <a:off x="22068" y="4198137"/>
            <a:ext cx="3953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78,8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58436B-4BB9-9E6D-2511-B8F4F80A6A79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153.706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A22E37F-23CF-B0E9-D901-93A8275BDAC5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137.368 (89,3%)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697E0E8-9432-C441-EE66-759511F89A99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4.370 (3,2%)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2D92A8-FB20-A902-EAFC-3C699732567C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C0862C18-AB50-AD7A-FDFC-0F353B19162C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65ED5DD-671D-ADA2-40C4-C7E68E7FC5AA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32F5BCC-C3ED-C45B-402F-EDB9D0FCD3BE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36084D7-B9F3-3ECD-D01D-A282218F257A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25E43C62-4CFD-AEFA-0EB0-8DF3BFF6246C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0005097-6A71-2035-18C9-7CC291FB8172}"/>
              </a:ext>
            </a:extLst>
          </p:cNvPr>
          <p:cNvSpPr txBox="1"/>
          <p:nvPr/>
        </p:nvSpPr>
        <p:spPr>
          <a:xfrm>
            <a:off x="8204207" y="5180787"/>
            <a:ext cx="3891780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województwie małopolskim i  zachodniopomorskim,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województwami są również opolskie i </a:t>
            </a:r>
            <a:r>
              <a:rPr lang="pl-PL" sz="1400" dirty="0" err="1"/>
              <a:t>dolnosląskie</a:t>
            </a: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92%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294A189-5E01-3F67-008A-71B223056DB2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481EE4F4-456C-61F1-9EA9-59B1BDC7C835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D6B73995-E54C-62AF-01F9-41292A102551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3842E7E5-8DB0-A62E-F0EA-09FD38F42973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1033C9C-FCAA-AB5E-0B34-D1704916329E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9ABC0E7-9ED1-C32B-57F4-5E1091147823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A1AB34DB-9B44-8D05-FB1E-5AF70D33062B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428158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97701B-438E-48C6-F399-D01365B0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5189E4-6FBE-9472-D77D-CEA912C4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zlecenie Polskiej Organizacji Turystycznej, Social Changes sp. z o.o. zrealizowała badania ankietowe wśród firm oraz odbiorców indywidualnych oraz re-analizę danych zastanych dotyczących Polskiego Bonu Turystycznego.</a:t>
            </a:r>
          </a:p>
          <a:p>
            <a:r>
              <a:rPr lang="pl-PL" dirty="0"/>
              <a:t>Poniżej zaprezentowane są wyniki:</a:t>
            </a:r>
          </a:p>
          <a:p>
            <a:pPr lvl="1"/>
            <a:r>
              <a:rPr lang="pl-PL" dirty="0"/>
              <a:t>analizy danych Zakładu Ubezpieczeń Społecznych</a:t>
            </a:r>
          </a:p>
          <a:p>
            <a:pPr lvl="1"/>
            <a:r>
              <a:rPr lang="pl-PL" dirty="0"/>
              <a:t>badań dla poszczególnych segmentów (firmy oraz osoby, które skorzystały/ nie </a:t>
            </a:r>
            <a:r>
              <a:rPr lang="pl-PL" dirty="0" err="1"/>
              <a:t>skorzystałyz</a:t>
            </a:r>
            <a:r>
              <a:rPr lang="pl-PL" dirty="0"/>
              <a:t> PBT) badanych.</a:t>
            </a:r>
          </a:p>
        </p:txBody>
      </p:sp>
    </p:spTree>
    <p:extLst>
      <p:ext uri="{BB962C8B-B14F-4D97-AF65-F5344CB8AC3E}">
        <p14:creationId xmlns:p14="http://schemas.microsoft.com/office/powerpoint/2010/main" val="1676372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105">
            <a:extLst>
              <a:ext uri="{FF2B5EF4-FFF2-40B4-BE49-F238E27FC236}">
                <a16:creationId xmlns:a16="http://schemas.microsoft.com/office/drawing/2014/main" id="{79152EFD-49E5-9581-EB54-097F9055DE10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opolskie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413416" y="1804860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320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/>
              <a:t>86,2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D8935A7-BB50-401B-CCBC-5FE941147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400" y="367361"/>
            <a:ext cx="968189" cy="914613"/>
          </a:xfrm>
          <a:prstGeom prst="rect">
            <a:avLst/>
          </a:prstGeom>
        </p:spPr>
      </p:pic>
      <p:graphicFrame>
        <p:nvGraphicFramePr>
          <p:cNvPr id="5" name="Chart 25">
            <a:extLst>
              <a:ext uri="{FF2B5EF4-FFF2-40B4-BE49-F238E27FC236}">
                <a16:creationId xmlns:a16="http://schemas.microsoft.com/office/drawing/2014/main" id="{B7DEB481-77D2-84C5-7BCA-046D21EF0F3B}"/>
              </a:ext>
            </a:extLst>
          </p:cNvPr>
          <p:cNvGraphicFramePr/>
          <p:nvPr/>
        </p:nvGraphicFramePr>
        <p:xfrm>
          <a:off x="6111004" y="1956467"/>
          <a:ext cx="1863661" cy="23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D_Table 232">
            <a:extLst>
              <a:ext uri="{FF2B5EF4-FFF2-40B4-BE49-F238E27FC236}">
                <a16:creationId xmlns:a16="http://schemas.microsoft.com/office/drawing/2014/main" id="{9F4CDA36-667B-B863-8A8E-88F31F11C4D8}"/>
              </a:ext>
            </a:extLst>
          </p:cNvPr>
          <p:cNvGraphicFramePr>
            <a:graphicFrameLocks noGrp="1"/>
          </p:cNvGraphicFramePr>
          <p:nvPr/>
        </p:nvGraphicFramePr>
        <p:xfrm>
          <a:off x="4863964" y="1963702"/>
          <a:ext cx="2010851" cy="231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07DD31B3-F0CB-A13C-13A5-45C0C37EC199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234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</a:tbl>
          </a:graphicData>
        </a:graphic>
      </p:graphicFrame>
      <p:sp>
        <p:nvSpPr>
          <p:cNvPr id="15" name="Rectangle 23">
            <a:extLst>
              <a:ext uri="{FF2B5EF4-FFF2-40B4-BE49-F238E27FC236}">
                <a16:creationId xmlns:a16="http://schemas.microsoft.com/office/drawing/2014/main" id="{7CF812FF-5072-E3BE-75BE-598955EF39CC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1318B12F-5FB7-847B-7DF7-AF228AA01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327" y="4345806"/>
            <a:ext cx="1724476" cy="1622234"/>
          </a:xfrm>
          <a:prstGeom prst="rect">
            <a:avLst/>
          </a:prstGeom>
        </p:spPr>
      </p:pic>
      <p:graphicFrame>
        <p:nvGraphicFramePr>
          <p:cNvPr id="3" name="Chart 105">
            <a:extLst>
              <a:ext uri="{FF2B5EF4-FFF2-40B4-BE49-F238E27FC236}">
                <a16:creationId xmlns:a16="http://schemas.microsoft.com/office/drawing/2014/main" id="{DF6914E9-96ED-1DE6-D449-5CED78814C3B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6EDB3EF4-7E67-C487-CE47-6DA5C9133B1D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47.162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9E829061-2A77-BB63-944F-C3BAD152D1F5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8793CF1-6CF4-624B-C63C-4FC5BC2D1636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4CA5BA4-0CB9-FFB9-5C2C-CF072AF78875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B73059C-C030-A008-530B-959E3779AF51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E73884C-344F-155E-B67A-95C6D9F88696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78,5%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B8171976-0DF7-2623-8104-1E3B377B7953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2748EEE-4221-5BFA-A691-7E5828153DB8}"/>
              </a:ext>
            </a:extLst>
          </p:cNvPr>
          <p:cNvSpPr txBox="1"/>
          <p:nvPr/>
        </p:nvSpPr>
        <p:spPr>
          <a:xfrm>
            <a:off x="43894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1" name="Chart 25">
            <a:extLst>
              <a:ext uri="{FF2B5EF4-FFF2-40B4-BE49-F238E27FC236}">
                <a16:creationId xmlns:a16="http://schemas.microsoft.com/office/drawing/2014/main" id="{FA42F94B-52AE-9E1F-BD6E-54D3E432F677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Tabela 42">
            <a:extLst>
              <a:ext uri="{FF2B5EF4-FFF2-40B4-BE49-F238E27FC236}">
                <a16:creationId xmlns:a16="http://schemas.microsoft.com/office/drawing/2014/main" id="{BB0138DF-A44A-6A99-614F-DBA9DE1A069B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PRUDNICKI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4" name="pole tekstowe 43">
            <a:extLst>
              <a:ext uri="{FF2B5EF4-FFF2-40B4-BE49-F238E27FC236}">
                <a16:creationId xmlns:a16="http://schemas.microsoft.com/office/drawing/2014/main" id="{EA00EFA1-7D9B-A56A-7570-8B936D73E370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113,5 tys.</a:t>
            </a:r>
            <a:r>
              <a:rPr lang="pl-PL" sz="1600" dirty="0"/>
              <a:t> </a:t>
            </a:r>
          </a:p>
        </p:txBody>
      </p:sp>
      <p:sp>
        <p:nvSpPr>
          <p:cNvPr id="45" name="Textfeld 136">
            <a:extLst>
              <a:ext uri="{FF2B5EF4-FFF2-40B4-BE49-F238E27FC236}">
                <a16:creationId xmlns:a16="http://schemas.microsoft.com/office/drawing/2014/main" id="{8085BCBD-A05C-B0C2-5B51-55D4855C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19" y="961135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1,0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D7C331E6-1CDA-9B2E-C597-1BF866D14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0,8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737523D-9BE3-3090-475E-DA11AC7B9756}"/>
              </a:ext>
            </a:extLst>
          </p:cNvPr>
          <p:cNvSpPr txBox="1"/>
          <p:nvPr/>
        </p:nvSpPr>
        <p:spPr>
          <a:xfrm>
            <a:off x="8632965" y="4279602"/>
            <a:ext cx="3499532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opolskiego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śląskie i </a:t>
            </a:r>
            <a:r>
              <a:rPr lang="pl-PL" sz="1400" dirty="0" err="1"/>
              <a:t>dolnosląskie</a:t>
            </a:r>
            <a:r>
              <a:rPr lang="pl-PL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Opole (organizatorzy).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05E52397-A896-E5DC-56A2-97558308B7B8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E5E0B76E-2E89-33BD-581C-6F757E8B05DE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C52B739A-F018-1734-3630-950ED9281C5E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6046C1CF-7AEE-98D0-8B85-EA9BD1389650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A93B6C1-BA41-7F9F-541B-3B764ED789BF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218001C-343A-628A-C37E-D45FB3F54E0F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5D157422-8494-4A1B-8AB1-2C12583ECBAD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2461649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238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6952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podkarpackie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231.149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10106"/>
          <a:ext cx="1863661" cy="232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31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69796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7978975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4" name="Obraz 43">
            <a:extLst>
              <a:ext uri="{FF2B5EF4-FFF2-40B4-BE49-F238E27FC236}">
                <a16:creationId xmlns:a16="http://schemas.microsoft.com/office/drawing/2014/main" id="{6704C9B2-C5FA-BF42-466F-FF43F2E02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976" y="4410488"/>
            <a:ext cx="1655567" cy="1540597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1A8D7609-ADC6-8CB8-4B90-4C7D6D776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831" y="373754"/>
            <a:ext cx="951236" cy="887945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B9D14AC0-C0AC-72AF-34FB-2D50D13EC16D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27CF01EA-4B7B-EA68-7567-600DE0748F86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F2F3D0F-C671-F84F-E26A-25CA62300DDD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5" name="Textfeld 136">
            <a:extLst>
              <a:ext uri="{FF2B5EF4-FFF2-40B4-BE49-F238E27FC236}">
                <a16:creationId xmlns:a16="http://schemas.microsoft.com/office/drawing/2014/main" id="{92709E0B-D696-3059-3AC3-7D13068C0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5,4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1CC02B6B-D93A-C1AA-5417-928199132191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8" name="Textfeld 136">
            <a:extLst>
              <a:ext uri="{FF2B5EF4-FFF2-40B4-BE49-F238E27FC236}">
                <a16:creationId xmlns:a16="http://schemas.microsoft.com/office/drawing/2014/main" id="{1344D903-6DD5-F25A-6687-324959CC5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0" name="Chart 105">
            <a:extLst>
              <a:ext uri="{FF2B5EF4-FFF2-40B4-BE49-F238E27FC236}">
                <a16:creationId xmlns:a16="http://schemas.microsoft.com/office/drawing/2014/main" id="{7F3E43F6-C10A-1198-B0EC-D9B7D384F3A8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pole tekstowe 50">
            <a:extLst>
              <a:ext uri="{FF2B5EF4-FFF2-40B4-BE49-F238E27FC236}">
                <a16:creationId xmlns:a16="http://schemas.microsoft.com/office/drawing/2014/main" id="{D90B7385-8E8E-5AC6-4099-8575E9FF9B2B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4E458294-4D7B-B24B-3DAE-9F3FCA20A5F1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Chart 105">
            <a:extLst>
              <a:ext uri="{FF2B5EF4-FFF2-40B4-BE49-F238E27FC236}">
                <a16:creationId xmlns:a16="http://schemas.microsoft.com/office/drawing/2014/main" id="{0B24BB74-D029-0672-4D2C-664DFBBBBFE8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71B3CCA-124B-55D3-900F-31E474ED5B98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6" name="Chart 105">
            <a:extLst>
              <a:ext uri="{FF2B5EF4-FFF2-40B4-BE49-F238E27FC236}">
                <a16:creationId xmlns:a16="http://schemas.microsoft.com/office/drawing/2014/main" id="{41D06B67-2437-5BA7-325A-D73BDC38781D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B4D5D9AC-0294-D91C-803E-19B7B35FF1CD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4C856617-8532-7D64-45B2-63B06FE483D8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7CE8C474-C185-6839-CA6A-A444C0B71945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AC46CA70-4E5C-1E45-0922-D51898ED5D40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26CF68E2-56B3-12AD-4BD8-6A238A4BA0AD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/>
              <a:t>92,1%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BB0E1310-739D-F381-4B35-0B0D5094C830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203,1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987A41B-6829-5046-3ED5-21B343F4CD84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392.571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2DD2444-2A9C-AB67-4CA3-B74AE637255B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359.914 (</a:t>
            </a:r>
            <a:r>
              <a:rPr lang="pl-PL" sz="1600" b="1" dirty="0">
                <a:solidFill>
                  <a:srgbClr val="00B050"/>
                </a:solidFill>
              </a:rPr>
              <a:t>91,7%</a:t>
            </a:r>
            <a:r>
              <a:rPr lang="pl-PL" sz="1600" b="1" dirty="0"/>
              <a:t>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DB257-583E-59C2-7CF9-3EAB0B79AED5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14.337 (4,0%)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BA0A2EF-541A-6739-6C21-C406F1102652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BEF93EC2-5691-265D-945B-7AFA91B73FC3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09902CE-BBC3-EED3-6B8F-391B1A3DC0CA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ECB963D-F3A1-EB40-49A1-DD1DE029BC89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8ADAA800-BD69-6E5F-C82C-4010D7E3ED85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0788C8B5-8D8A-1A32-2D26-AC639A08811C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883762-D902-2556-58E0-ADC57D793B1F}"/>
              </a:ext>
            </a:extLst>
          </p:cNvPr>
          <p:cNvSpPr txBox="1"/>
          <p:nvPr/>
        </p:nvSpPr>
        <p:spPr>
          <a:xfrm>
            <a:off x="8048221" y="5044182"/>
            <a:ext cx="4146673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województwie małopolskim i swoim województwie,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92%,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podkarpackie charakteryzuje się jednym z najwyższych udziałów w liczbie bonów aktywowanych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48BCEB68-6AF6-7C0C-A2AE-0A948737DF39}"/>
              </a:ext>
            </a:extLst>
          </p:cNvPr>
          <p:cNvCxnSpPr/>
          <p:nvPr/>
        </p:nvCxnSpPr>
        <p:spPr>
          <a:xfrm>
            <a:off x="8295748" y="502034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617F5994-10CC-2658-8173-C696CDBFD072}"/>
              </a:ext>
            </a:extLst>
          </p:cNvPr>
          <p:cNvSpPr/>
          <p:nvPr/>
        </p:nvSpPr>
        <p:spPr>
          <a:xfrm>
            <a:off x="4471289" y="6032294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8CC2CF9C-A818-3831-34C7-23D9979E0210}"/>
              </a:ext>
            </a:extLst>
          </p:cNvPr>
          <p:cNvSpPr/>
          <p:nvPr/>
        </p:nvSpPr>
        <p:spPr>
          <a:xfrm>
            <a:off x="4471289" y="6319998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53228D9C-762F-3BB4-49C3-D6806EC87CE4}"/>
              </a:ext>
            </a:extLst>
          </p:cNvPr>
          <p:cNvSpPr/>
          <p:nvPr/>
        </p:nvSpPr>
        <p:spPr>
          <a:xfrm>
            <a:off x="4471289" y="6607703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29BA14D-3F2A-8A1C-E188-F4D6AB1475D1}"/>
              </a:ext>
            </a:extLst>
          </p:cNvPr>
          <p:cNvSpPr txBox="1"/>
          <p:nvPr/>
        </p:nvSpPr>
        <p:spPr>
          <a:xfrm>
            <a:off x="4703055" y="587831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1C547EE-DAE6-130E-5124-232768CCF91D}"/>
              </a:ext>
            </a:extLst>
          </p:cNvPr>
          <p:cNvSpPr txBox="1"/>
          <p:nvPr/>
        </p:nvSpPr>
        <p:spPr>
          <a:xfrm>
            <a:off x="4684567" y="623828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CEBFDBE-2AAD-74FE-D6AC-C2DECB79779D}"/>
              </a:ext>
            </a:extLst>
          </p:cNvPr>
          <p:cNvSpPr txBox="1"/>
          <p:nvPr/>
        </p:nvSpPr>
        <p:spPr>
          <a:xfrm>
            <a:off x="4691571" y="6599271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981353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105">
            <a:extLst>
              <a:ext uri="{FF2B5EF4-FFF2-40B4-BE49-F238E27FC236}">
                <a16:creationId xmlns:a16="http://schemas.microsoft.com/office/drawing/2014/main" id="{A8CD111C-D968-07E8-0ABA-1AFA6FCD47EF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podkarpackie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1.499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FF0000"/>
                </a:solidFill>
              </a:rPr>
              <a:t>74,6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93140D9-6111-9801-EBD6-44E936566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831" y="373754"/>
            <a:ext cx="951236" cy="887945"/>
          </a:xfrm>
          <a:prstGeom prst="rect">
            <a:avLst/>
          </a:prstGeom>
        </p:spPr>
      </p:pic>
      <p:graphicFrame>
        <p:nvGraphicFramePr>
          <p:cNvPr id="7" name="D_Table 232">
            <a:extLst>
              <a:ext uri="{FF2B5EF4-FFF2-40B4-BE49-F238E27FC236}">
                <a16:creationId xmlns:a16="http://schemas.microsoft.com/office/drawing/2014/main" id="{6B83D026-0A67-BB54-01BE-29F399BA359C}"/>
              </a:ext>
            </a:extLst>
          </p:cNvPr>
          <p:cNvGraphicFramePr>
            <a:graphicFrameLocks noGrp="1"/>
          </p:cNvGraphicFramePr>
          <p:nvPr/>
        </p:nvGraphicFramePr>
        <p:xfrm>
          <a:off x="4863964" y="1963702"/>
          <a:ext cx="2010851" cy="206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</a:tbl>
          </a:graphicData>
        </a:graphic>
      </p:graphicFrame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F9284256-4D4D-32FE-70B6-D8740C401868}"/>
              </a:ext>
            </a:extLst>
          </p:cNvPr>
          <p:cNvCxnSpPr/>
          <p:nvPr/>
        </p:nvCxnSpPr>
        <p:spPr>
          <a:xfrm>
            <a:off x="8255827" y="1688222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A5F96C28-B9A6-193C-7B38-6FFD7CBF55C9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207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</a:tbl>
          </a:graphicData>
        </a:graphic>
      </p:graphicFrame>
      <p:sp>
        <p:nvSpPr>
          <p:cNvPr id="15" name="Rectangle 23">
            <a:extLst>
              <a:ext uri="{FF2B5EF4-FFF2-40B4-BE49-F238E27FC236}">
                <a16:creationId xmlns:a16="http://schemas.microsoft.com/office/drawing/2014/main" id="{4F5C2FF1-8230-4BA8-58D4-9CCD54BE4DF7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Chart 25">
            <a:extLst>
              <a:ext uri="{FF2B5EF4-FFF2-40B4-BE49-F238E27FC236}">
                <a16:creationId xmlns:a16="http://schemas.microsoft.com/office/drawing/2014/main" id="{D370536C-0C4D-0C9D-6E98-EF3C43A688CF}"/>
              </a:ext>
            </a:extLst>
          </p:cNvPr>
          <p:cNvGraphicFramePr/>
          <p:nvPr/>
        </p:nvGraphicFramePr>
        <p:xfrm>
          <a:off x="5951212" y="1955118"/>
          <a:ext cx="1863661" cy="208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4" name="Obraz 23">
            <a:extLst>
              <a:ext uri="{FF2B5EF4-FFF2-40B4-BE49-F238E27FC236}">
                <a16:creationId xmlns:a16="http://schemas.microsoft.com/office/drawing/2014/main" id="{11408EF9-AF5D-EF0A-6C95-3645174C3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064" y="4071701"/>
            <a:ext cx="1750060" cy="1626768"/>
          </a:xfrm>
          <a:prstGeom prst="rect">
            <a:avLst/>
          </a:prstGeom>
        </p:spPr>
      </p:pic>
      <p:graphicFrame>
        <p:nvGraphicFramePr>
          <p:cNvPr id="3" name="Chart 105">
            <a:extLst>
              <a:ext uri="{FF2B5EF4-FFF2-40B4-BE49-F238E27FC236}">
                <a16:creationId xmlns:a16="http://schemas.microsoft.com/office/drawing/2014/main" id="{947B06E6-ED9D-233E-3F0F-1F32403AF577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C36F61E-D735-06B5-5E4B-3AEE0A47F128}"/>
              </a:ext>
            </a:extLst>
          </p:cNvPr>
          <p:cNvSpPr txBox="1"/>
          <p:nvPr/>
        </p:nvSpPr>
        <p:spPr>
          <a:xfrm>
            <a:off x="341551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199.968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8D9C6FDC-5051-9C57-D766-299E0EEED2E9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996CB61-8E2A-9D1B-9D7B-09761E1230E1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D546A42-03E5-2133-324A-7970E975283C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705DE93-4D77-9AA0-89BE-58F2498F8F38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CC3871A-830F-827A-FB3A-F01DD19BEDB8}"/>
              </a:ext>
            </a:extLst>
          </p:cNvPr>
          <p:cNvSpPr txBox="1"/>
          <p:nvPr/>
        </p:nvSpPr>
        <p:spPr>
          <a:xfrm>
            <a:off x="14972" y="3824952"/>
            <a:ext cx="3951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76,0%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31CB9D91-155F-16DD-EA6E-3E40896DC401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69E38CFC-2353-91B1-50A8-383283FCAD4E}"/>
              </a:ext>
            </a:extLst>
          </p:cNvPr>
          <p:cNvSpPr txBox="1"/>
          <p:nvPr/>
        </p:nvSpPr>
        <p:spPr>
          <a:xfrm>
            <a:off x="55045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4" name="Chart 25">
            <a:extLst>
              <a:ext uri="{FF2B5EF4-FFF2-40B4-BE49-F238E27FC236}">
                <a16:creationId xmlns:a16="http://schemas.microsoft.com/office/drawing/2014/main" id="{C35BD523-D868-DB57-ABE5-CD5FD5AC6DFC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5" name="Tabela 44">
            <a:extLst>
              <a:ext uri="{FF2B5EF4-FFF2-40B4-BE49-F238E27FC236}">
                <a16:creationId xmlns:a16="http://schemas.microsoft.com/office/drawing/2014/main" id="{C3839077-82FA-EB54-14FA-6C1131CD45F8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BIESZCZADZKI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RZESZÓW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JAROSŁAWSKI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A7AAD96-0D38-2AC7-A878-9D90E005486C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79,2 tys.</a:t>
            </a:r>
            <a:r>
              <a:rPr lang="pl-PL" sz="1600" dirty="0"/>
              <a:t> </a:t>
            </a:r>
          </a:p>
        </p:txBody>
      </p:sp>
      <p:sp>
        <p:nvSpPr>
          <p:cNvPr id="47" name="Textfeld 136">
            <a:extLst>
              <a:ext uri="{FF2B5EF4-FFF2-40B4-BE49-F238E27FC236}">
                <a16:creationId xmlns:a16="http://schemas.microsoft.com/office/drawing/2014/main" id="{FCB0C790-152D-9407-32E7-A5FA902E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19" y="961135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4,7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feld 136">
            <a:extLst>
              <a:ext uri="{FF2B5EF4-FFF2-40B4-BE49-F238E27FC236}">
                <a16:creationId xmlns:a16="http://schemas.microsoft.com/office/drawing/2014/main" id="{0EC1A9B6-3A06-6328-E4AB-20A443EE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3,3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FEC3734-9585-D0A9-E74B-CEE01907F5DD}"/>
              </a:ext>
            </a:extLst>
          </p:cNvPr>
          <p:cNvSpPr txBox="1"/>
          <p:nvPr/>
        </p:nvSpPr>
        <p:spPr>
          <a:xfrm>
            <a:off x="8632965" y="4279602"/>
            <a:ext cx="3499532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podkarpackiego.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małopolskie i lubelskie oraz świętokrzyskie.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leskiego.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221EF82C-756B-4867-C7E4-BEC9072072DE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3A7F446E-51D3-41EF-0308-7E7484E3FB61}"/>
              </a:ext>
            </a:extLst>
          </p:cNvPr>
          <p:cNvSpPr/>
          <p:nvPr/>
        </p:nvSpPr>
        <p:spPr>
          <a:xfrm>
            <a:off x="4520487" y="5717627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745B5B87-FE14-B029-5AAB-368B0667DB0B}"/>
              </a:ext>
            </a:extLst>
          </p:cNvPr>
          <p:cNvSpPr/>
          <p:nvPr/>
        </p:nvSpPr>
        <p:spPr>
          <a:xfrm>
            <a:off x="4520487" y="6005331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580E09FB-FAD5-C050-654E-C76B0C60BA07}"/>
              </a:ext>
            </a:extLst>
          </p:cNvPr>
          <p:cNvSpPr/>
          <p:nvPr/>
        </p:nvSpPr>
        <p:spPr>
          <a:xfrm>
            <a:off x="4520487" y="6293036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F1820CF-0318-9DA8-E2A7-3294F6DDD7DA}"/>
              </a:ext>
            </a:extLst>
          </p:cNvPr>
          <p:cNvSpPr txBox="1"/>
          <p:nvPr/>
        </p:nvSpPr>
        <p:spPr>
          <a:xfrm>
            <a:off x="4752253" y="5563649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D0CFB2B-31CF-B708-1716-860B896FC0A6}"/>
              </a:ext>
            </a:extLst>
          </p:cNvPr>
          <p:cNvSpPr txBox="1"/>
          <p:nvPr/>
        </p:nvSpPr>
        <p:spPr>
          <a:xfrm>
            <a:off x="4733765" y="5923615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74B73AB-255A-6C33-FC97-030C23382C24}"/>
              </a:ext>
            </a:extLst>
          </p:cNvPr>
          <p:cNvSpPr txBox="1"/>
          <p:nvPr/>
        </p:nvSpPr>
        <p:spPr>
          <a:xfrm>
            <a:off x="4740769" y="6284604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F87D112B-BDEE-B00C-EB18-1BCFB8073D36}"/>
              </a:ext>
            </a:extLst>
          </p:cNvPr>
          <p:cNvSpPr/>
          <p:nvPr/>
        </p:nvSpPr>
        <p:spPr>
          <a:xfrm>
            <a:off x="4501574" y="6580740"/>
            <a:ext cx="250254" cy="205988"/>
          </a:xfrm>
          <a:prstGeom prst="flowChartProcess">
            <a:avLst/>
          </a:prstGeom>
          <a:solidFill>
            <a:srgbClr val="FFC90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F79A008-0880-D785-4094-56A0608C6298}"/>
              </a:ext>
            </a:extLst>
          </p:cNvPr>
          <p:cNvSpPr txBox="1"/>
          <p:nvPr/>
        </p:nvSpPr>
        <p:spPr>
          <a:xfrm>
            <a:off x="4714852" y="6499024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poniżej 5% i charakterystyczne.</a:t>
            </a:r>
          </a:p>
        </p:txBody>
      </p:sp>
    </p:spTree>
    <p:extLst>
      <p:ext uri="{BB962C8B-B14F-4D97-AF65-F5344CB8AC3E}">
        <p14:creationId xmlns:p14="http://schemas.microsoft.com/office/powerpoint/2010/main" val="2530811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238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6952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podlaskie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119.364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10106"/>
          <a:ext cx="1863661" cy="232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31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PODLASKIE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69796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63600A9-60F3-1A7C-1CDF-B85FF384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847" y="385936"/>
            <a:ext cx="990377" cy="923330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D7216805-9DDC-9D0A-6AB2-1FDB8B5F4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938" y="4409598"/>
            <a:ext cx="1771132" cy="1614756"/>
          </a:xfrm>
          <a:prstGeom prst="rect">
            <a:avLst/>
          </a:prstGeom>
        </p:spPr>
      </p:pic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BD6CEBAE-F6DC-A679-5516-36DB0592B513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m 138">
            <a:extLst>
              <a:ext uri="{FF2B5EF4-FFF2-40B4-BE49-F238E27FC236}">
                <a16:creationId xmlns:a16="http://schemas.microsoft.com/office/drawing/2014/main" id="{23765016-A29F-3182-A6F9-CF077413A85F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A593DA2-E0D3-4129-4D74-B16984BB4EB0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39" name="Textfeld 136">
            <a:extLst>
              <a:ext uri="{FF2B5EF4-FFF2-40B4-BE49-F238E27FC236}">
                <a16:creationId xmlns:a16="http://schemas.microsoft.com/office/drawing/2014/main" id="{7C4D7161-10BB-D8BE-C1D3-07B625ED5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2,8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6F58636F-5377-D390-0873-2CAEDA73EEF1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2A967D21-1F5C-CCBD-264F-0913EF0C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C3338AA1-AB62-8108-D664-60D3B56AA01A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pole tekstowe 49">
            <a:extLst>
              <a:ext uri="{FF2B5EF4-FFF2-40B4-BE49-F238E27FC236}">
                <a16:creationId xmlns:a16="http://schemas.microsoft.com/office/drawing/2014/main" id="{D4D8ED5A-81A2-834F-A358-B4DCF15A342D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479F3F07-7870-D0F0-9B62-596421B99E33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105">
            <a:extLst>
              <a:ext uri="{FF2B5EF4-FFF2-40B4-BE49-F238E27FC236}">
                <a16:creationId xmlns:a16="http://schemas.microsoft.com/office/drawing/2014/main" id="{E5E52F78-DA99-0823-C964-7C1BBD292B6F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4" name="pole tekstowe 63">
            <a:extLst>
              <a:ext uri="{FF2B5EF4-FFF2-40B4-BE49-F238E27FC236}">
                <a16:creationId xmlns:a16="http://schemas.microsoft.com/office/drawing/2014/main" id="{82E52BB4-7282-5986-253E-5C3E61714CAE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5" name="Chart 105">
            <a:extLst>
              <a:ext uri="{FF2B5EF4-FFF2-40B4-BE49-F238E27FC236}">
                <a16:creationId xmlns:a16="http://schemas.microsoft.com/office/drawing/2014/main" id="{114ED42B-2053-903E-948E-BB25E29E3DF8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2647E23C-9643-C208-316D-C9D04B7A3C81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41A7DC75-F7A8-13DC-0FCD-732254398744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3A982E88-C399-B0D2-B4F3-C1DEC1B301BE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41AFEE93-9760-20FB-8FFB-966431787049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9BC469E1-E7A6-177E-99E1-D952E0EC6BE1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>
                <a:solidFill>
                  <a:srgbClr val="FF0000"/>
                </a:solidFill>
              </a:rPr>
              <a:t>91,8%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0B78D7DF-0976-E1DD-3E54-CE68E60D57B5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103,4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269AD9A-1DA0-C1A6-A314-46EED8127530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201.367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0BBE99E-1660-3CAF-2CB4-6033F4DA16E6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177.247 (</a:t>
            </a:r>
            <a:r>
              <a:rPr lang="pl-PL" sz="1600" b="1" dirty="0">
                <a:solidFill>
                  <a:srgbClr val="FF0000"/>
                </a:solidFill>
              </a:rPr>
              <a:t>88,0%</a:t>
            </a:r>
            <a:r>
              <a:rPr lang="pl-PL" sz="1600" b="1" dirty="0"/>
              <a:t>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A5F2A90-2B8E-7044-3D3A-F86D07FCE3DE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5.732 (3,2%)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B97FE3A-7499-968D-BD9A-EAC5458078DB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21AF334A-9100-1B08-F760-F36CD01DEEF8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9A7A95B-7130-E641-8B7D-4778BC0357DF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FAE83C-C677-1DB6-B7C7-00437E5E316F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1190F80-E609-12A3-6268-4F3951671F3A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4F81F5D7-8F8D-07ED-F77C-1F20BE8008B2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7DFB7DE-CD49-8BFA-88BB-B5CD0A8C71CC}"/>
              </a:ext>
            </a:extLst>
          </p:cNvPr>
          <p:cNvSpPr txBox="1"/>
          <p:nvPr/>
        </p:nvSpPr>
        <p:spPr>
          <a:xfrm>
            <a:off x="8204207" y="5180787"/>
            <a:ext cx="3891780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podlaskiego wydatkowali środki PBT w swoim województwie,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województwami są również pomorskie i warmińsko-mazurskie,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niemal w 92%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8F1A7DC4-7415-2191-0747-0001A44123E1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9C8C7399-9989-76B6-5460-CC4848F48795}"/>
              </a:ext>
            </a:extLst>
          </p:cNvPr>
          <p:cNvSpPr/>
          <p:nvPr/>
        </p:nvSpPr>
        <p:spPr>
          <a:xfrm>
            <a:off x="4547032" y="6038058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81816F34-CE10-9E92-B34E-BA9FF919B147}"/>
              </a:ext>
            </a:extLst>
          </p:cNvPr>
          <p:cNvSpPr/>
          <p:nvPr/>
        </p:nvSpPr>
        <p:spPr>
          <a:xfrm>
            <a:off x="4547032" y="6325762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33CA1829-D961-F8D3-F211-87B14BC6D135}"/>
              </a:ext>
            </a:extLst>
          </p:cNvPr>
          <p:cNvSpPr/>
          <p:nvPr/>
        </p:nvSpPr>
        <p:spPr>
          <a:xfrm>
            <a:off x="4547032" y="6613467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1497BB2-3E8A-5FB6-AF06-9EBBB0E2AC45}"/>
              </a:ext>
            </a:extLst>
          </p:cNvPr>
          <p:cNvSpPr txBox="1"/>
          <p:nvPr/>
        </p:nvSpPr>
        <p:spPr>
          <a:xfrm>
            <a:off x="4778798" y="5884080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FE067F3-3A56-C3FA-821F-7832A4857E4B}"/>
              </a:ext>
            </a:extLst>
          </p:cNvPr>
          <p:cNvSpPr txBox="1"/>
          <p:nvPr/>
        </p:nvSpPr>
        <p:spPr>
          <a:xfrm>
            <a:off x="4760310" y="6244046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3328395-C7A7-A669-D013-31B00275B356}"/>
              </a:ext>
            </a:extLst>
          </p:cNvPr>
          <p:cNvSpPr txBox="1"/>
          <p:nvPr/>
        </p:nvSpPr>
        <p:spPr>
          <a:xfrm>
            <a:off x="4767314" y="6605035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725383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105">
            <a:extLst>
              <a:ext uri="{FF2B5EF4-FFF2-40B4-BE49-F238E27FC236}">
                <a16:creationId xmlns:a16="http://schemas.microsoft.com/office/drawing/2014/main" id="{8064D81E-1A80-6429-45E7-55C666C6BFB0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podlaskie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558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00B050"/>
                </a:solidFill>
              </a:rPr>
              <a:t>82,6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431EC44-F0BC-CFCE-C160-6A5A8BF3A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847" y="385936"/>
            <a:ext cx="990377" cy="923330"/>
          </a:xfrm>
          <a:prstGeom prst="rect">
            <a:avLst/>
          </a:prstGeom>
        </p:spPr>
      </p:pic>
      <p:graphicFrame>
        <p:nvGraphicFramePr>
          <p:cNvPr id="20" name="D_Table 232">
            <a:extLst>
              <a:ext uri="{FF2B5EF4-FFF2-40B4-BE49-F238E27FC236}">
                <a16:creationId xmlns:a16="http://schemas.microsoft.com/office/drawing/2014/main" id="{9DF4D601-FD2C-F304-B294-10AEAD9CA691}"/>
              </a:ext>
            </a:extLst>
          </p:cNvPr>
          <p:cNvGraphicFramePr>
            <a:graphicFrameLocks noGrp="1"/>
          </p:cNvGraphicFramePr>
          <p:nvPr/>
        </p:nvGraphicFramePr>
        <p:xfrm>
          <a:off x="4863964" y="1963702"/>
          <a:ext cx="2010851" cy="1554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PODLASKIE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</a:tbl>
          </a:graphicData>
        </a:graphic>
      </p:graphicFrame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D4F3E531-1889-71ED-F337-19DFBC822B33}"/>
              </a:ext>
            </a:extLst>
          </p:cNvPr>
          <p:cNvCxnSpPr/>
          <p:nvPr/>
        </p:nvCxnSpPr>
        <p:spPr>
          <a:xfrm>
            <a:off x="8255827" y="1688222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27873D83-9C78-4D0C-16B8-6CEFBFCDC571}"/>
              </a:ext>
            </a:extLst>
          </p:cNvPr>
          <p:cNvGraphicFramePr>
            <a:graphicFrameLocks noGrp="1"/>
          </p:cNvGraphicFramePr>
          <p:nvPr/>
        </p:nvGraphicFramePr>
        <p:xfrm>
          <a:off x="7699953" y="1929946"/>
          <a:ext cx="554536" cy="1541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C2E83D3-A581-B6E2-5FCE-A2099A541EE2}"/>
              </a:ext>
            </a:extLst>
          </p:cNvPr>
          <p:cNvSpPr/>
          <p:nvPr/>
        </p:nvSpPr>
        <p:spPr>
          <a:xfrm>
            <a:off x="7718175" y="1676588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15" name="Chart 25">
            <a:extLst>
              <a:ext uri="{FF2B5EF4-FFF2-40B4-BE49-F238E27FC236}">
                <a16:creationId xmlns:a16="http://schemas.microsoft.com/office/drawing/2014/main" id="{A01CB7BE-A1EE-5587-C0D9-25AE344BDE9A}"/>
              </a:ext>
            </a:extLst>
          </p:cNvPr>
          <p:cNvGraphicFramePr/>
          <p:nvPr/>
        </p:nvGraphicFramePr>
        <p:xfrm>
          <a:off x="6037007" y="1972098"/>
          <a:ext cx="1863661" cy="157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7" name="Obraz 46">
            <a:extLst>
              <a:ext uri="{FF2B5EF4-FFF2-40B4-BE49-F238E27FC236}">
                <a16:creationId xmlns:a16="http://schemas.microsoft.com/office/drawing/2014/main" id="{037A3207-571C-8EA8-B1EB-3813FAA4E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731" y="3701122"/>
            <a:ext cx="1763161" cy="1601650"/>
          </a:xfrm>
          <a:prstGeom prst="rect">
            <a:avLst/>
          </a:prstGeom>
        </p:spPr>
      </p:pic>
      <p:graphicFrame>
        <p:nvGraphicFramePr>
          <p:cNvPr id="2" name="Chart 105">
            <a:extLst>
              <a:ext uri="{FF2B5EF4-FFF2-40B4-BE49-F238E27FC236}">
                <a16:creationId xmlns:a16="http://schemas.microsoft.com/office/drawing/2014/main" id="{26FB0D8A-8ECA-3FC7-6776-CC622DDCC089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CEAA787-9624-6B36-ED29-F91CB750FB7E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66.046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9440AA47-38F7-E8FF-4F47-124F462CD7B8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BE21B3-086A-CF82-1F55-70FAC93D97CF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147C606-33CF-7F65-F275-FC9BCA856E66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50CA1327-8663-A68D-4262-6C6137A1E64F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62690B0-D1EE-531C-94D5-2B5EB4EF2772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80,7%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4F186160-45F7-36BF-F8C5-E3534A71CF5B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563484A-ED0C-3359-D370-539DEB3D01FD}"/>
              </a:ext>
            </a:extLst>
          </p:cNvPr>
          <p:cNvSpPr txBox="1"/>
          <p:nvPr/>
        </p:nvSpPr>
        <p:spPr>
          <a:xfrm>
            <a:off x="32743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3" name="Chart 25">
            <a:extLst>
              <a:ext uri="{FF2B5EF4-FFF2-40B4-BE49-F238E27FC236}">
                <a16:creationId xmlns:a16="http://schemas.microsoft.com/office/drawing/2014/main" id="{70F4025C-B553-D42A-EAE8-F9E7C64B87CE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D3400A14-1E10-E9A4-349F-739E5FC2DE5D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BIAŁYSTOK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AUGUSTOWSKI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GRAJEWSKI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SUWALSKI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5" name="pole tekstowe 44">
            <a:extLst>
              <a:ext uri="{FF2B5EF4-FFF2-40B4-BE49-F238E27FC236}">
                <a16:creationId xmlns:a16="http://schemas.microsoft.com/office/drawing/2014/main" id="{D6990527-2D63-8744-2C4A-39EC5F19DCAD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84,7 tys.</a:t>
            </a:r>
            <a:r>
              <a:rPr lang="pl-PL" sz="1600" dirty="0"/>
              <a:t> 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BAC9C9C7-87FA-0AD5-2A51-4819755E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19" y="961135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1,8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feld 136">
            <a:extLst>
              <a:ext uri="{FF2B5EF4-FFF2-40B4-BE49-F238E27FC236}">
                <a16:creationId xmlns:a16="http://schemas.microsoft.com/office/drawing/2014/main" id="{1EB0F5FB-9893-276A-1FD0-DACBBDCC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1,3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38F9610-5081-63C8-62B3-C25AF4A61782}"/>
              </a:ext>
            </a:extLst>
          </p:cNvPr>
          <p:cNvSpPr txBox="1"/>
          <p:nvPr/>
        </p:nvSpPr>
        <p:spPr>
          <a:xfrm>
            <a:off x="8632965" y="4279602"/>
            <a:ext cx="3499532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podlaskiego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warmińsko-mazurskie.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powiatów białostockiego i augustowskiego.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3CC678B-FD6C-8099-C77F-33B99B854CF6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EE0350F-6D9C-2AB0-C359-666170AAB894}"/>
              </a:ext>
            </a:extLst>
          </p:cNvPr>
          <p:cNvSpPr/>
          <p:nvPr/>
        </p:nvSpPr>
        <p:spPr>
          <a:xfrm>
            <a:off x="4588119" y="5619956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370475D0-AE9D-C7E4-5DFB-88E9F59DEE47}"/>
              </a:ext>
            </a:extLst>
          </p:cNvPr>
          <p:cNvSpPr/>
          <p:nvPr/>
        </p:nvSpPr>
        <p:spPr>
          <a:xfrm>
            <a:off x="4588119" y="5907660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070C826F-AD6C-5C46-3A20-580AF5D2CC90}"/>
              </a:ext>
            </a:extLst>
          </p:cNvPr>
          <p:cNvSpPr/>
          <p:nvPr/>
        </p:nvSpPr>
        <p:spPr>
          <a:xfrm>
            <a:off x="4588119" y="6195365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27CC9FD-159A-3330-C83D-A2F87C964C9A}"/>
              </a:ext>
            </a:extLst>
          </p:cNvPr>
          <p:cNvSpPr txBox="1"/>
          <p:nvPr/>
        </p:nvSpPr>
        <p:spPr>
          <a:xfrm>
            <a:off x="4819885" y="5465978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8953AA4-5A8F-C731-2CC7-756E5D4C9FC2}"/>
              </a:ext>
            </a:extLst>
          </p:cNvPr>
          <p:cNvSpPr txBox="1"/>
          <p:nvPr/>
        </p:nvSpPr>
        <p:spPr>
          <a:xfrm>
            <a:off x="4801397" y="5825944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1CFF029A-AF52-B1C9-D52F-7462D5C6B248}"/>
              </a:ext>
            </a:extLst>
          </p:cNvPr>
          <p:cNvSpPr txBox="1"/>
          <p:nvPr/>
        </p:nvSpPr>
        <p:spPr>
          <a:xfrm>
            <a:off x="4808401" y="6186933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2994708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238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6952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pomorskie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281.796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10106"/>
          <a:ext cx="1863661" cy="232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31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69796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8" name="Obraz 47">
            <a:extLst>
              <a:ext uri="{FF2B5EF4-FFF2-40B4-BE49-F238E27FC236}">
                <a16:creationId xmlns:a16="http://schemas.microsoft.com/office/drawing/2014/main" id="{4DA40591-0065-C241-5882-31F3115E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35" y="369374"/>
            <a:ext cx="951236" cy="873509"/>
          </a:xfrm>
          <a:prstGeom prst="rect">
            <a:avLst/>
          </a:prstGeom>
        </p:spPr>
      </p:pic>
      <p:pic>
        <p:nvPicPr>
          <p:cNvPr id="52" name="Obraz 51">
            <a:extLst>
              <a:ext uri="{FF2B5EF4-FFF2-40B4-BE49-F238E27FC236}">
                <a16:creationId xmlns:a16="http://schemas.microsoft.com/office/drawing/2014/main" id="{4219363F-424A-FD00-C315-2C14E65F9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811" y="4399893"/>
            <a:ext cx="1431982" cy="1320953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E0AACBE4-9F21-9D02-01D7-5DB88E688F31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1976E781-B57F-C762-7AEC-6053B7FA3042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5A1DEF5-3938-81A4-B0D8-E96F63CD9212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5" name="Textfeld 136">
            <a:extLst>
              <a:ext uri="{FF2B5EF4-FFF2-40B4-BE49-F238E27FC236}">
                <a16:creationId xmlns:a16="http://schemas.microsoft.com/office/drawing/2014/main" id="{2CC28303-DE5E-A572-4C23-82CE714EE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6,5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17E9E4A-43C1-2356-BF1F-0D5F6810B5A7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4" name="Textfeld 136">
            <a:extLst>
              <a:ext uri="{FF2B5EF4-FFF2-40B4-BE49-F238E27FC236}">
                <a16:creationId xmlns:a16="http://schemas.microsoft.com/office/drawing/2014/main" id="{2F7C14E0-5F5F-4732-CD3E-D3ADC8949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6" name="Chart 105">
            <a:extLst>
              <a:ext uri="{FF2B5EF4-FFF2-40B4-BE49-F238E27FC236}">
                <a16:creationId xmlns:a16="http://schemas.microsoft.com/office/drawing/2014/main" id="{3677AD33-1811-371B-83F4-A6E54FBC9D24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9" name="Chart 105">
            <a:extLst>
              <a:ext uri="{FF2B5EF4-FFF2-40B4-BE49-F238E27FC236}">
                <a16:creationId xmlns:a16="http://schemas.microsoft.com/office/drawing/2014/main" id="{A4C76DD0-E3FA-8327-6FE7-19000A0418AE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pole tekstowe 30"/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50" name="Chart 105">
            <a:extLst>
              <a:ext uri="{FF2B5EF4-FFF2-40B4-BE49-F238E27FC236}">
                <a16:creationId xmlns:a16="http://schemas.microsoft.com/office/drawing/2014/main" id="{7242607C-C8D1-2CD0-943C-3A8CB5328D49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E2E2A834-A300-0E8F-0702-5FA1A4C885F6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2A6E9859-4FEA-4207-6023-1A58ED5BA39E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B494F9F4-CC49-818D-D6EA-6CCF04F84CED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78DC8074-B616-8927-5263-17E51C62B542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DDCB562-8058-A9AF-E9B8-E2E6BCA5961F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/>
              <a:t>93,4%</a:t>
            </a: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5C51CC99-28B0-5DC8-2A92-EED1914E6CDD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244,2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F3F39C-D21F-BFD9-EB18-1007F70BCC5F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471.835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E1277EC-03C6-6DAE-ADB1-B37793C637B1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424.917 (90,1%)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4AFC191-61CC-A61B-D7C0-2C133F0CC57A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17.448 (4,1%)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5BC48C6-52C3-0D4C-4BA2-671954140770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1" name="Chart 105">
            <a:extLst>
              <a:ext uri="{FF2B5EF4-FFF2-40B4-BE49-F238E27FC236}">
                <a16:creationId xmlns:a16="http://schemas.microsoft.com/office/drawing/2014/main" id="{2AC55698-F66B-3227-07D3-333643C65CFC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E2C8437-7861-3F34-DD3A-875E9A148A75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C4B6D8A-8160-887F-D47E-7E472C921E90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872D82DD-0432-F338-269B-1FA7072C19DA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4A9A69DB-98FA-D7B3-95AF-34FEF85EDB8E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69B4419-4B91-BEA9-1316-69154B592EC3}"/>
              </a:ext>
            </a:extLst>
          </p:cNvPr>
          <p:cNvSpPr txBox="1"/>
          <p:nvPr/>
        </p:nvSpPr>
        <p:spPr>
          <a:xfrm>
            <a:off x="8204207" y="5180787"/>
            <a:ext cx="3891780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swoim województwie.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województwami są również małopolskie, zachodniopomorskie i warmińsko-mazurskie.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ponad 93%</a:t>
            </a:r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90C073BD-5B39-DCAF-A9C0-1FEBA1284C1E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chemat blokowy: proces 31">
            <a:extLst>
              <a:ext uri="{FF2B5EF4-FFF2-40B4-BE49-F238E27FC236}">
                <a16:creationId xmlns:a16="http://schemas.microsoft.com/office/drawing/2014/main" id="{4B7B6CAA-8687-563D-B636-C97A4E69F3DC}"/>
              </a:ext>
            </a:extLst>
          </p:cNvPr>
          <p:cNvSpPr/>
          <p:nvPr/>
        </p:nvSpPr>
        <p:spPr>
          <a:xfrm>
            <a:off x="4555374" y="5842990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chemat blokowy: proces 32">
            <a:extLst>
              <a:ext uri="{FF2B5EF4-FFF2-40B4-BE49-F238E27FC236}">
                <a16:creationId xmlns:a16="http://schemas.microsoft.com/office/drawing/2014/main" id="{E26F7A52-A716-C44C-E166-A60E89E80163}"/>
              </a:ext>
            </a:extLst>
          </p:cNvPr>
          <p:cNvSpPr/>
          <p:nvPr/>
        </p:nvSpPr>
        <p:spPr>
          <a:xfrm>
            <a:off x="4555374" y="6130694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chemat blokowy: proces 33">
            <a:extLst>
              <a:ext uri="{FF2B5EF4-FFF2-40B4-BE49-F238E27FC236}">
                <a16:creationId xmlns:a16="http://schemas.microsoft.com/office/drawing/2014/main" id="{DC649D06-AFF7-703A-E768-82101E3EC694}"/>
              </a:ext>
            </a:extLst>
          </p:cNvPr>
          <p:cNvSpPr/>
          <p:nvPr/>
        </p:nvSpPr>
        <p:spPr>
          <a:xfrm>
            <a:off x="4555374" y="6418399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EB91FDF-93C8-8D9C-0956-671B042F401F}"/>
              </a:ext>
            </a:extLst>
          </p:cNvPr>
          <p:cNvSpPr txBox="1"/>
          <p:nvPr/>
        </p:nvSpPr>
        <p:spPr>
          <a:xfrm>
            <a:off x="4787140" y="568901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458C19D8-9B18-B140-E289-9B6754FA38E9}"/>
              </a:ext>
            </a:extLst>
          </p:cNvPr>
          <p:cNvSpPr txBox="1"/>
          <p:nvPr/>
        </p:nvSpPr>
        <p:spPr>
          <a:xfrm>
            <a:off x="4768652" y="6048978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C40A393F-FE9E-0365-33E4-E72DA651DD89}"/>
              </a:ext>
            </a:extLst>
          </p:cNvPr>
          <p:cNvSpPr txBox="1"/>
          <p:nvPr/>
        </p:nvSpPr>
        <p:spPr>
          <a:xfrm>
            <a:off x="4775656" y="6409967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877624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CCA254BC-4913-2BA8-330D-C39FAD654656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pomorskie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6.284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/>
              <a:t>86,3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076D07C-93FF-7BF3-3758-B7371442C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835" y="369374"/>
            <a:ext cx="951236" cy="873509"/>
          </a:xfrm>
          <a:prstGeom prst="rect">
            <a:avLst/>
          </a:prstGeom>
        </p:spPr>
      </p:pic>
      <p:graphicFrame>
        <p:nvGraphicFramePr>
          <p:cNvPr id="4" name="D_Table 232">
            <a:extLst>
              <a:ext uri="{FF2B5EF4-FFF2-40B4-BE49-F238E27FC236}">
                <a16:creationId xmlns:a16="http://schemas.microsoft.com/office/drawing/2014/main" id="{4D478421-2259-CE94-BC79-1D31C6C6C173}"/>
              </a:ext>
            </a:extLst>
          </p:cNvPr>
          <p:cNvGraphicFramePr>
            <a:graphicFrameLocks noGrp="1"/>
          </p:cNvGraphicFramePr>
          <p:nvPr/>
        </p:nvGraphicFramePr>
        <p:xfrm>
          <a:off x="4521058" y="1826999"/>
          <a:ext cx="2010851" cy="259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</a:tbl>
          </a:graphicData>
        </a:graphic>
      </p:graphicFrame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9FCF5B2-7D4A-6FC7-7EEA-3F0E9FD7228D}"/>
              </a:ext>
            </a:extLst>
          </p:cNvPr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3">
            <a:extLst>
              <a:ext uri="{FF2B5EF4-FFF2-40B4-BE49-F238E27FC236}">
                <a16:creationId xmlns:a16="http://schemas.microsoft.com/office/drawing/2014/main" id="{8858B6F7-C5A2-420E-41B7-F871E6D468F5}"/>
              </a:ext>
            </a:extLst>
          </p:cNvPr>
          <p:cNvSpPr/>
          <p:nvPr/>
        </p:nvSpPr>
        <p:spPr>
          <a:xfrm>
            <a:off x="7878259" y="1635191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76EE05D-71A2-760E-D6D0-AB2CA47EC93C}"/>
              </a:ext>
            </a:extLst>
          </p:cNvPr>
          <p:cNvGraphicFramePr>
            <a:graphicFrameLocks noGrp="1"/>
          </p:cNvGraphicFramePr>
          <p:nvPr/>
        </p:nvGraphicFramePr>
        <p:xfrm>
          <a:off x="7837298" y="1821358"/>
          <a:ext cx="554536" cy="2598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91241"/>
                  </a:ext>
                </a:extLst>
              </a:tr>
            </a:tbl>
          </a:graphicData>
        </a:graphic>
      </p:graphicFrame>
      <p:graphicFrame>
        <p:nvGraphicFramePr>
          <p:cNvPr id="15" name="Chart 25">
            <a:extLst>
              <a:ext uri="{FF2B5EF4-FFF2-40B4-BE49-F238E27FC236}">
                <a16:creationId xmlns:a16="http://schemas.microsoft.com/office/drawing/2014/main" id="{E8E13C4F-5474-ABBD-A0DE-9A9360807776}"/>
              </a:ext>
            </a:extLst>
          </p:cNvPr>
          <p:cNvGraphicFramePr/>
          <p:nvPr/>
        </p:nvGraphicFramePr>
        <p:xfrm>
          <a:off x="5915238" y="1823775"/>
          <a:ext cx="1863661" cy="259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6" name="Obraz 25">
            <a:extLst>
              <a:ext uri="{FF2B5EF4-FFF2-40B4-BE49-F238E27FC236}">
                <a16:creationId xmlns:a16="http://schemas.microsoft.com/office/drawing/2014/main" id="{E6FB1F0C-6146-D304-B1B8-B793876D5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865" y="4425250"/>
            <a:ext cx="1413625" cy="1292378"/>
          </a:xfrm>
          <a:prstGeom prst="rect">
            <a:avLst/>
          </a:prstGeom>
        </p:spPr>
      </p:pic>
      <p:graphicFrame>
        <p:nvGraphicFramePr>
          <p:cNvPr id="2" name="Chart 105">
            <a:extLst>
              <a:ext uri="{FF2B5EF4-FFF2-40B4-BE49-F238E27FC236}">
                <a16:creationId xmlns:a16="http://schemas.microsoft.com/office/drawing/2014/main" id="{A93F3146-C631-9FC0-1C7F-A7D34962A17B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BD940AA-9A0A-EDCC-18E4-2C3FFED8F7EF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834.617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5D67642C-7ED3-250B-254D-089D39DB797D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AC1D69D-7C94-E925-F098-01D79CBEFF05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0F2234C-07C7-D2DF-0EC0-3034B2A49199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B70E629-82F9-02B7-8995-C5874CC6DE62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FB5F0C2-6609-2927-DB62-79267F57F5B2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>
                <a:solidFill>
                  <a:srgbClr val="00B050"/>
                </a:solidFill>
              </a:rPr>
              <a:t>85,9%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9AB88744-DA25-D2FB-9E90-524B96E600F9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C6039C9-2351-8616-BF7F-5A82CB13333D}"/>
              </a:ext>
            </a:extLst>
          </p:cNvPr>
          <p:cNvSpPr txBox="1"/>
          <p:nvPr/>
        </p:nvSpPr>
        <p:spPr>
          <a:xfrm>
            <a:off x="21592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3" name="Chart 25">
            <a:extLst>
              <a:ext uri="{FF2B5EF4-FFF2-40B4-BE49-F238E27FC236}">
                <a16:creationId xmlns:a16="http://schemas.microsoft.com/office/drawing/2014/main" id="{D1203218-312E-1202-9FFE-05DA76113317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E2D7F9AF-C301-FEFD-D8E9-E54A332D48BD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GDAŃSK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NOWODWORSKI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SŁUPSKI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LĘBORSKI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5" name="pole tekstowe 44">
            <a:extLst>
              <a:ext uri="{FF2B5EF4-FFF2-40B4-BE49-F238E27FC236}">
                <a16:creationId xmlns:a16="http://schemas.microsoft.com/office/drawing/2014/main" id="{0E85B640-DDD4-0D43-941F-1B5348461CFD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91,8 tys.</a:t>
            </a:r>
            <a:r>
              <a:rPr lang="pl-PL" sz="1600" dirty="0"/>
              <a:t> 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D9AD4098-4044-9E22-AF21-754C4DE1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19" y="961135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19,7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feld 136">
            <a:extLst>
              <a:ext uri="{FF2B5EF4-FFF2-40B4-BE49-F238E27FC236}">
                <a16:creationId xmlns:a16="http://schemas.microsoft.com/office/drawing/2014/main" id="{54342F67-56A1-5258-B551-99304B5A2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17,1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0EC7444-327D-B48D-53AA-9F2E738AEB71}"/>
              </a:ext>
            </a:extLst>
          </p:cNvPr>
          <p:cNvSpPr txBox="1"/>
          <p:nvPr/>
        </p:nvSpPr>
        <p:spPr>
          <a:xfrm>
            <a:off x="8621636" y="4149569"/>
            <a:ext cx="3499532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mazowieckiego i pomorskiego.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województwami są również łódzkie, kujawsko-pomorskie i warmińsko-mazurskie.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puckiego.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należy do grupy województw z największym odsetkiem w pełni wykorzystanych bonów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8A65E6B2-1B96-9AFE-A1A4-DF400EC56650}"/>
              </a:ext>
            </a:extLst>
          </p:cNvPr>
          <p:cNvCxnSpPr>
            <a:cxnSpLocks/>
          </p:cNvCxnSpPr>
          <p:nvPr/>
        </p:nvCxnSpPr>
        <p:spPr>
          <a:xfrm>
            <a:off x="8741950" y="4038700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00073784-603B-8E36-0F99-8E010126744D}"/>
              </a:ext>
            </a:extLst>
          </p:cNvPr>
          <p:cNvSpPr/>
          <p:nvPr/>
        </p:nvSpPr>
        <p:spPr>
          <a:xfrm>
            <a:off x="4520487" y="5717627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1EFCA158-E2AF-2E96-D16F-252F790070D7}"/>
              </a:ext>
            </a:extLst>
          </p:cNvPr>
          <p:cNvSpPr/>
          <p:nvPr/>
        </p:nvSpPr>
        <p:spPr>
          <a:xfrm>
            <a:off x="4520487" y="6005331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B78363E1-1BE4-90EE-C1F2-36E02083B40D}"/>
              </a:ext>
            </a:extLst>
          </p:cNvPr>
          <p:cNvSpPr/>
          <p:nvPr/>
        </p:nvSpPr>
        <p:spPr>
          <a:xfrm>
            <a:off x="4520487" y="6293036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592BFF6-CE3D-D3A7-407D-EBC7CB631A32}"/>
              </a:ext>
            </a:extLst>
          </p:cNvPr>
          <p:cNvSpPr txBox="1"/>
          <p:nvPr/>
        </p:nvSpPr>
        <p:spPr>
          <a:xfrm>
            <a:off x="4752253" y="5563649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1135234-492F-14A6-31A3-6E5914ED15BD}"/>
              </a:ext>
            </a:extLst>
          </p:cNvPr>
          <p:cNvSpPr txBox="1"/>
          <p:nvPr/>
        </p:nvSpPr>
        <p:spPr>
          <a:xfrm>
            <a:off x="4733765" y="5923615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EF3DAAA-F528-3E3C-090C-8D74FC97D1BE}"/>
              </a:ext>
            </a:extLst>
          </p:cNvPr>
          <p:cNvSpPr txBox="1"/>
          <p:nvPr/>
        </p:nvSpPr>
        <p:spPr>
          <a:xfrm>
            <a:off x="4740769" y="6284604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  <p:sp>
        <p:nvSpPr>
          <p:cNvPr id="32" name="Schemat blokowy: proces 31">
            <a:extLst>
              <a:ext uri="{FF2B5EF4-FFF2-40B4-BE49-F238E27FC236}">
                <a16:creationId xmlns:a16="http://schemas.microsoft.com/office/drawing/2014/main" id="{9460A0FB-73FE-6DAD-2E70-2D07D54B4906}"/>
              </a:ext>
            </a:extLst>
          </p:cNvPr>
          <p:cNvSpPr/>
          <p:nvPr/>
        </p:nvSpPr>
        <p:spPr>
          <a:xfrm>
            <a:off x="4519504" y="6580740"/>
            <a:ext cx="250254" cy="205988"/>
          </a:xfrm>
          <a:prstGeom prst="flowChartProcess">
            <a:avLst/>
          </a:prstGeom>
          <a:solidFill>
            <a:srgbClr val="FFC90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1C69F044-A458-EAE0-BD83-4B321529C2F1}"/>
              </a:ext>
            </a:extLst>
          </p:cNvPr>
          <p:cNvSpPr txBox="1"/>
          <p:nvPr/>
        </p:nvSpPr>
        <p:spPr>
          <a:xfrm>
            <a:off x="4714852" y="6499024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poniżej 5% i charakterystyczne.</a:t>
            </a:r>
          </a:p>
        </p:txBody>
      </p:sp>
    </p:spTree>
    <p:extLst>
      <p:ext uri="{BB962C8B-B14F-4D97-AF65-F5344CB8AC3E}">
        <p14:creationId xmlns:p14="http://schemas.microsoft.com/office/powerpoint/2010/main" val="1685454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211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śląskie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496.017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08788"/>
          <a:ext cx="1863661" cy="205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06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4DE43470-C400-7750-8D95-5A076A35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33" y="4151185"/>
            <a:ext cx="1697878" cy="1586265"/>
          </a:xfrm>
          <a:prstGeom prst="rect">
            <a:avLst/>
          </a:prstGeom>
        </p:spPr>
      </p:pic>
      <p:pic>
        <p:nvPicPr>
          <p:cNvPr id="58" name="Obraz 57">
            <a:extLst>
              <a:ext uri="{FF2B5EF4-FFF2-40B4-BE49-F238E27FC236}">
                <a16:creationId xmlns:a16="http://schemas.microsoft.com/office/drawing/2014/main" id="{785913C1-DA02-0532-E284-BB4126295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754" y="325943"/>
            <a:ext cx="991672" cy="885020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037ECF19-1447-7ADA-5616-3FE53F1931B8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EA37A403-073C-E676-2034-7364122CD948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1CA6DE2-CFAC-402B-BF4A-267F9ED7ADC8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5" name="Textfeld 136">
            <a:extLst>
              <a:ext uri="{FF2B5EF4-FFF2-40B4-BE49-F238E27FC236}">
                <a16:creationId xmlns:a16="http://schemas.microsoft.com/office/drawing/2014/main" id="{9FA51DFE-88C0-2586-A579-98DFE444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11,5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D33EF77-6202-E4F5-90BB-74090F7B49B1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4" name="Textfeld 136">
            <a:extLst>
              <a:ext uri="{FF2B5EF4-FFF2-40B4-BE49-F238E27FC236}">
                <a16:creationId xmlns:a16="http://schemas.microsoft.com/office/drawing/2014/main" id="{E56C522D-DD34-A4C9-2BE3-23A9066E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6" name="Chart 105">
            <a:extLst>
              <a:ext uri="{FF2B5EF4-FFF2-40B4-BE49-F238E27FC236}">
                <a16:creationId xmlns:a16="http://schemas.microsoft.com/office/drawing/2014/main" id="{3A52B9BE-A482-AF44-D172-357032FAAF1C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pole tekstowe 47">
            <a:extLst>
              <a:ext uri="{FF2B5EF4-FFF2-40B4-BE49-F238E27FC236}">
                <a16:creationId xmlns:a16="http://schemas.microsoft.com/office/drawing/2014/main" id="{CDC53466-9453-989B-600B-DD545C578B01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93BE75B4-158F-9BD7-46DB-A1BD017BF7DF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105">
            <a:extLst>
              <a:ext uri="{FF2B5EF4-FFF2-40B4-BE49-F238E27FC236}">
                <a16:creationId xmlns:a16="http://schemas.microsoft.com/office/drawing/2014/main" id="{F66994EF-D45C-3561-34E9-7F13566C8C05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4" name="pole tekstowe 63">
            <a:extLst>
              <a:ext uri="{FF2B5EF4-FFF2-40B4-BE49-F238E27FC236}">
                <a16:creationId xmlns:a16="http://schemas.microsoft.com/office/drawing/2014/main" id="{5B874E95-1E6A-20A1-B76C-6A680D8E7E9A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5" name="Chart 105">
            <a:extLst>
              <a:ext uri="{FF2B5EF4-FFF2-40B4-BE49-F238E27FC236}">
                <a16:creationId xmlns:a16="http://schemas.microsoft.com/office/drawing/2014/main" id="{6EAD360D-7C75-D735-0C54-238FE28A96BD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5F8AA80A-999D-B263-8C9D-91D1BDD2E2A4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4D128A9F-2933-A9A7-D9BE-06A8FE321DD4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E755DEE-C7BC-1371-5C2C-EF04BA44B40D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013984C-D4EA-03FA-7C58-3036EBD2562F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16D2A970-F5F2-53A7-C5D5-1DC0D0A38A79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>
                <a:solidFill>
                  <a:srgbClr val="00B050"/>
                </a:solidFill>
              </a:rPr>
              <a:t>94,2%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09C84A97-C9FB-8C3F-BE7C-4259266E3AF4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408,1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6312AD5-9B06-BA2A-DDC9-CDAAE2C385BC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793.337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324C12-B41E-B080-E1B6-2E8732FC97E3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735.186 (</a:t>
            </a:r>
            <a:r>
              <a:rPr lang="pl-PL" sz="1600" b="1" dirty="0">
                <a:solidFill>
                  <a:srgbClr val="00B050"/>
                </a:solidFill>
              </a:rPr>
              <a:t>92,7%</a:t>
            </a:r>
            <a:r>
              <a:rPr lang="pl-PL" sz="1600" b="1" dirty="0"/>
              <a:t>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28C78D-1D64-404B-EAF5-BE17210E6E81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25.994 (3,5%)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270A670-0398-D1B1-6EC3-47868DD3031B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2E64E637-5F4F-B2F2-7AE0-DDAFE8D0327C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2748EF1-CDDA-FD92-2E51-8B4610AEACF8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70AA293-BE61-D976-EF17-A0F50C8A560A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0F6C5C8B-7C08-1AD6-AB2B-9B1DF95C2F95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FA60599-01D9-C832-60C8-50EF8791D6F7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560B62C-78FE-3D4B-20E3-C0C56FF9EEB6}"/>
              </a:ext>
            </a:extLst>
          </p:cNvPr>
          <p:cNvSpPr txBox="1"/>
          <p:nvPr/>
        </p:nvSpPr>
        <p:spPr>
          <a:xfrm>
            <a:off x="8110718" y="5136429"/>
            <a:ext cx="4018422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swoim województwie i województwie małopolskim,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ponad 94%.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Śląskie należy do województw z największym udziałem aktywnych bonów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C93DF1C8-2D6A-79B0-8947-1A44D7A5D72C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chemat blokowy: proces 33">
            <a:extLst>
              <a:ext uri="{FF2B5EF4-FFF2-40B4-BE49-F238E27FC236}">
                <a16:creationId xmlns:a16="http://schemas.microsoft.com/office/drawing/2014/main" id="{C64F4DE7-C528-242A-B558-28F2E1E3E25D}"/>
              </a:ext>
            </a:extLst>
          </p:cNvPr>
          <p:cNvSpPr/>
          <p:nvPr/>
        </p:nvSpPr>
        <p:spPr>
          <a:xfrm>
            <a:off x="4555374" y="5842990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chemat blokowy: proces 34">
            <a:extLst>
              <a:ext uri="{FF2B5EF4-FFF2-40B4-BE49-F238E27FC236}">
                <a16:creationId xmlns:a16="http://schemas.microsoft.com/office/drawing/2014/main" id="{21F5E132-8CCE-57F2-FC6E-B57130C7C10C}"/>
              </a:ext>
            </a:extLst>
          </p:cNvPr>
          <p:cNvSpPr/>
          <p:nvPr/>
        </p:nvSpPr>
        <p:spPr>
          <a:xfrm>
            <a:off x="4555374" y="6130694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chemat blokowy: proces 35">
            <a:extLst>
              <a:ext uri="{FF2B5EF4-FFF2-40B4-BE49-F238E27FC236}">
                <a16:creationId xmlns:a16="http://schemas.microsoft.com/office/drawing/2014/main" id="{4DE4E0A5-D884-EDDB-F77E-EFABA9EBCCE3}"/>
              </a:ext>
            </a:extLst>
          </p:cNvPr>
          <p:cNvSpPr/>
          <p:nvPr/>
        </p:nvSpPr>
        <p:spPr>
          <a:xfrm>
            <a:off x="4555374" y="6418399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F766F05-E766-1521-DAD2-6CB49B376959}"/>
              </a:ext>
            </a:extLst>
          </p:cNvPr>
          <p:cNvSpPr txBox="1"/>
          <p:nvPr/>
        </p:nvSpPr>
        <p:spPr>
          <a:xfrm>
            <a:off x="4787140" y="5689012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A76D28C-6547-D8D6-C1E4-C6149BA9570A}"/>
              </a:ext>
            </a:extLst>
          </p:cNvPr>
          <p:cNvSpPr txBox="1"/>
          <p:nvPr/>
        </p:nvSpPr>
        <p:spPr>
          <a:xfrm>
            <a:off x="4768652" y="6048978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1D10B01-31EE-4828-23AC-0A438D74DEAD}"/>
              </a:ext>
            </a:extLst>
          </p:cNvPr>
          <p:cNvSpPr txBox="1"/>
          <p:nvPr/>
        </p:nvSpPr>
        <p:spPr>
          <a:xfrm>
            <a:off x="4775656" y="6409967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297787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42A7615E-3F07-5921-DFBB-97C44DEF79A7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śląskie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2.044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/>
              <a:t>85,9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092D983-0839-D676-1E72-B12CFE242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754" y="325943"/>
            <a:ext cx="991672" cy="885020"/>
          </a:xfrm>
          <a:prstGeom prst="rect">
            <a:avLst/>
          </a:prstGeom>
        </p:spPr>
      </p:pic>
      <p:graphicFrame>
        <p:nvGraphicFramePr>
          <p:cNvPr id="4" name="D_Table 232">
            <a:extLst>
              <a:ext uri="{FF2B5EF4-FFF2-40B4-BE49-F238E27FC236}">
                <a16:creationId xmlns:a16="http://schemas.microsoft.com/office/drawing/2014/main" id="{40587C3E-CF31-D62A-8953-4508291E84F2}"/>
              </a:ext>
            </a:extLst>
          </p:cNvPr>
          <p:cNvGraphicFramePr>
            <a:graphicFrameLocks noGrp="1"/>
          </p:cNvGraphicFramePr>
          <p:nvPr/>
        </p:nvGraphicFramePr>
        <p:xfrm>
          <a:off x="4521058" y="1826999"/>
          <a:ext cx="2010851" cy="2338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</a:tbl>
          </a:graphicData>
        </a:graphic>
      </p:graphicFrame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BD20DE3-8AD2-DC6F-A08A-2FED132EB178}"/>
              </a:ext>
            </a:extLst>
          </p:cNvPr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3">
            <a:extLst>
              <a:ext uri="{FF2B5EF4-FFF2-40B4-BE49-F238E27FC236}">
                <a16:creationId xmlns:a16="http://schemas.microsoft.com/office/drawing/2014/main" id="{E0C912CA-14B5-A749-381B-03CCC94BC49C}"/>
              </a:ext>
            </a:extLst>
          </p:cNvPr>
          <p:cNvSpPr/>
          <p:nvPr/>
        </p:nvSpPr>
        <p:spPr>
          <a:xfrm>
            <a:off x="7878259" y="1635191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7850E8C-312D-339D-B720-ED95E20B6B23}"/>
              </a:ext>
            </a:extLst>
          </p:cNvPr>
          <p:cNvGraphicFramePr>
            <a:graphicFrameLocks noGrp="1"/>
          </p:cNvGraphicFramePr>
          <p:nvPr/>
        </p:nvGraphicFramePr>
        <p:xfrm>
          <a:off x="7837298" y="1821358"/>
          <a:ext cx="554536" cy="2333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</a:tbl>
          </a:graphicData>
        </a:graphic>
      </p:graphicFrame>
      <p:graphicFrame>
        <p:nvGraphicFramePr>
          <p:cNvPr id="15" name="Chart 25">
            <a:extLst>
              <a:ext uri="{FF2B5EF4-FFF2-40B4-BE49-F238E27FC236}">
                <a16:creationId xmlns:a16="http://schemas.microsoft.com/office/drawing/2014/main" id="{1DBA6B2C-A38A-3031-6526-ACA5D270704A}"/>
              </a:ext>
            </a:extLst>
          </p:cNvPr>
          <p:cNvGraphicFramePr/>
          <p:nvPr/>
        </p:nvGraphicFramePr>
        <p:xfrm>
          <a:off x="5915238" y="1823775"/>
          <a:ext cx="1863661" cy="23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Obraz 45">
            <a:extLst>
              <a:ext uri="{FF2B5EF4-FFF2-40B4-BE49-F238E27FC236}">
                <a16:creationId xmlns:a16="http://schemas.microsoft.com/office/drawing/2014/main" id="{2921036C-0631-22D8-4500-D759884AB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0158" y="4246269"/>
            <a:ext cx="1513121" cy="1387278"/>
          </a:xfrm>
          <a:prstGeom prst="rect">
            <a:avLst/>
          </a:prstGeom>
        </p:spPr>
      </p:pic>
      <p:graphicFrame>
        <p:nvGraphicFramePr>
          <p:cNvPr id="3" name="Chart 105">
            <a:extLst>
              <a:ext uri="{FF2B5EF4-FFF2-40B4-BE49-F238E27FC236}">
                <a16:creationId xmlns:a16="http://schemas.microsoft.com/office/drawing/2014/main" id="{6FF9590E-DED6-E964-4472-07B8171C4DF6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39ADC1A-388D-796B-CDE1-7FD659AA9CF0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273.155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818E1440-0121-519A-95B3-EDE82B8B4B93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6E5C470-5B66-771B-FB99-AC081B4FCAE0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E695667-0924-8E5A-109E-C837CDE55A60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E42E476-C17F-0F2F-EE77-E02103D90093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E2AFDC0-125F-434C-0B88-780AF0DE844A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78,0%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A8E1DEA5-63AA-E7C2-71A8-C7E9D626A673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753E7C0-6816-4CAD-A4C1-DF58B9329B29}"/>
              </a:ext>
            </a:extLst>
          </p:cNvPr>
          <p:cNvSpPr txBox="1"/>
          <p:nvPr/>
        </p:nvSpPr>
        <p:spPr>
          <a:xfrm>
            <a:off x="21592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1" name="Chart 25">
            <a:extLst>
              <a:ext uri="{FF2B5EF4-FFF2-40B4-BE49-F238E27FC236}">
                <a16:creationId xmlns:a16="http://schemas.microsoft.com/office/drawing/2014/main" id="{0C125F45-1DB9-FBBD-A96D-D708C86DCF8E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Tabela 42">
            <a:extLst>
              <a:ext uri="{FF2B5EF4-FFF2-40B4-BE49-F238E27FC236}">
                <a16:creationId xmlns:a16="http://schemas.microsoft.com/office/drawing/2014/main" id="{DBA6A138-5E37-AD88-533E-F26847A201EC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CIESZYŃSKI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KATOWICE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BIELSKI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ŻYWIECKI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BIELSKO-BIAŁA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4" name="pole tekstowe 43">
            <a:extLst>
              <a:ext uri="{FF2B5EF4-FFF2-40B4-BE49-F238E27FC236}">
                <a16:creationId xmlns:a16="http://schemas.microsoft.com/office/drawing/2014/main" id="{6658FDC2-83D9-3851-CDB5-61E923B75DFD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90,4 tys.</a:t>
            </a:r>
            <a:r>
              <a:rPr lang="pl-PL" sz="1600" dirty="0"/>
              <a:t> </a:t>
            </a:r>
          </a:p>
        </p:txBody>
      </p:sp>
      <p:sp>
        <p:nvSpPr>
          <p:cNvPr id="45" name="Textfeld 136">
            <a:extLst>
              <a:ext uri="{FF2B5EF4-FFF2-40B4-BE49-F238E27FC236}">
                <a16:creationId xmlns:a16="http://schemas.microsoft.com/office/drawing/2014/main" id="{A6FF5D99-9BBA-B1BF-1046-D4A2CB1E2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332" y="933509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feld 136">
            <a:extLst>
              <a:ext uri="{FF2B5EF4-FFF2-40B4-BE49-F238E27FC236}">
                <a16:creationId xmlns:a16="http://schemas.microsoft.com/office/drawing/2014/main" id="{86E00B98-60DF-4085-65E7-D4F36724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5,0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4DC6866-F619-521B-02E0-F8EA91A19291}"/>
              </a:ext>
            </a:extLst>
          </p:cNvPr>
          <p:cNvSpPr txBox="1"/>
          <p:nvPr/>
        </p:nvSpPr>
        <p:spPr>
          <a:xfrm>
            <a:off x="8632965" y="4279602"/>
            <a:ext cx="3499532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śląskiego.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opolskie i małopolskie.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cieszyńskiego.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C082170C-E555-9FD4-EFF7-825708ABBA36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4267322A-87F0-97F8-240A-F8D244827407}"/>
              </a:ext>
            </a:extLst>
          </p:cNvPr>
          <p:cNvSpPr/>
          <p:nvPr/>
        </p:nvSpPr>
        <p:spPr>
          <a:xfrm>
            <a:off x="4520487" y="5717627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D2990FE2-34F4-1D18-9781-1E61D7EBA2C0}"/>
              </a:ext>
            </a:extLst>
          </p:cNvPr>
          <p:cNvSpPr/>
          <p:nvPr/>
        </p:nvSpPr>
        <p:spPr>
          <a:xfrm>
            <a:off x="4520487" y="6005331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A0CAA16F-074C-5523-ACC2-012497249A4C}"/>
              </a:ext>
            </a:extLst>
          </p:cNvPr>
          <p:cNvSpPr/>
          <p:nvPr/>
        </p:nvSpPr>
        <p:spPr>
          <a:xfrm>
            <a:off x="4520487" y="6293036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066AD7F-11C2-6FD9-791E-491FAD773546}"/>
              </a:ext>
            </a:extLst>
          </p:cNvPr>
          <p:cNvSpPr txBox="1"/>
          <p:nvPr/>
        </p:nvSpPr>
        <p:spPr>
          <a:xfrm>
            <a:off x="4752253" y="5563649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9B147B4-9170-8277-0FDD-A2238DE7D51F}"/>
              </a:ext>
            </a:extLst>
          </p:cNvPr>
          <p:cNvSpPr txBox="1"/>
          <p:nvPr/>
        </p:nvSpPr>
        <p:spPr>
          <a:xfrm>
            <a:off x="4733765" y="5923615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F3CC589-053F-81F1-B336-0AEAC6DEA40F}"/>
              </a:ext>
            </a:extLst>
          </p:cNvPr>
          <p:cNvSpPr txBox="1"/>
          <p:nvPr/>
        </p:nvSpPr>
        <p:spPr>
          <a:xfrm>
            <a:off x="4740769" y="6284604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  <p:sp>
        <p:nvSpPr>
          <p:cNvPr id="32" name="Schemat blokowy: proces 31">
            <a:extLst>
              <a:ext uri="{FF2B5EF4-FFF2-40B4-BE49-F238E27FC236}">
                <a16:creationId xmlns:a16="http://schemas.microsoft.com/office/drawing/2014/main" id="{C0BD4CFB-123E-72A7-41E3-6DEE73A850D0}"/>
              </a:ext>
            </a:extLst>
          </p:cNvPr>
          <p:cNvSpPr/>
          <p:nvPr/>
        </p:nvSpPr>
        <p:spPr>
          <a:xfrm>
            <a:off x="4519504" y="6580740"/>
            <a:ext cx="250254" cy="205988"/>
          </a:xfrm>
          <a:prstGeom prst="flowChartProcess">
            <a:avLst/>
          </a:prstGeom>
          <a:solidFill>
            <a:srgbClr val="FFC90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1C270D4D-6E3B-908D-FDF6-8BA51CF65E93}"/>
              </a:ext>
            </a:extLst>
          </p:cNvPr>
          <p:cNvSpPr txBox="1"/>
          <p:nvPr/>
        </p:nvSpPr>
        <p:spPr>
          <a:xfrm>
            <a:off x="4714852" y="6499024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poniżej 5% i charakterystyczne.</a:t>
            </a:r>
          </a:p>
        </p:txBody>
      </p:sp>
    </p:spTree>
    <p:extLst>
      <p:ext uri="{BB962C8B-B14F-4D97-AF65-F5344CB8AC3E}">
        <p14:creationId xmlns:p14="http://schemas.microsoft.com/office/powerpoint/2010/main" val="1786345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2653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695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2333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świętokrzyskie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143.969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1971046"/>
          <a:ext cx="1863661" cy="261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574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6979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616046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863CC2C3-8BAF-B49B-C72F-AE4E45F1C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28" y="356498"/>
            <a:ext cx="1006203" cy="905202"/>
          </a:xfrm>
          <a:prstGeom prst="rect">
            <a:avLst/>
          </a:prstGeom>
        </p:spPr>
      </p:pic>
      <p:pic>
        <p:nvPicPr>
          <p:cNvPr id="64" name="Obraz 63">
            <a:extLst>
              <a:ext uri="{FF2B5EF4-FFF2-40B4-BE49-F238E27FC236}">
                <a16:creationId xmlns:a16="http://schemas.microsoft.com/office/drawing/2014/main" id="{3E75F49D-6DAE-6458-0CA2-6BB972AE4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612" y="4624696"/>
            <a:ext cx="1433115" cy="1317677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AC659FCE-AF1F-6F12-8928-D6F7F6CE2BCA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954607E0-4976-C6AF-5FB5-55F040834259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4E31D82-8084-C1E5-5311-E025667C2591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5" name="Textfeld 136">
            <a:extLst>
              <a:ext uri="{FF2B5EF4-FFF2-40B4-BE49-F238E27FC236}">
                <a16:creationId xmlns:a16="http://schemas.microsoft.com/office/drawing/2014/main" id="{AFE89E99-6908-E780-977F-4F319AEF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3,3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75D98D32-109B-CAD9-79FA-059B3A8CA709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4" name="Textfeld 136">
            <a:extLst>
              <a:ext uri="{FF2B5EF4-FFF2-40B4-BE49-F238E27FC236}">
                <a16:creationId xmlns:a16="http://schemas.microsoft.com/office/drawing/2014/main" id="{99AA6F76-717E-EA59-5EAD-74D10422C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3,5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DC5C8619-4536-C2E6-82F8-D422AA5D49C2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pole tekstowe 48">
            <a:extLst>
              <a:ext uri="{FF2B5EF4-FFF2-40B4-BE49-F238E27FC236}">
                <a16:creationId xmlns:a16="http://schemas.microsoft.com/office/drawing/2014/main" id="{F1C2C002-8F68-6DB0-AA0C-E51A1B94AD0E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762CCB7-BB6B-EE09-0536-E2B463F1A87B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Chart 105">
            <a:extLst>
              <a:ext uri="{FF2B5EF4-FFF2-40B4-BE49-F238E27FC236}">
                <a16:creationId xmlns:a16="http://schemas.microsoft.com/office/drawing/2014/main" id="{8FA918C5-AF66-2E64-6167-FAF4BD374DE7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pole tekstowe 62">
            <a:extLst>
              <a:ext uri="{FF2B5EF4-FFF2-40B4-BE49-F238E27FC236}">
                <a16:creationId xmlns:a16="http://schemas.microsoft.com/office/drawing/2014/main" id="{02A46C30-412C-8ED0-DDB8-5FA71F509C3E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5" name="Chart 105">
            <a:extLst>
              <a:ext uri="{FF2B5EF4-FFF2-40B4-BE49-F238E27FC236}">
                <a16:creationId xmlns:a16="http://schemas.microsoft.com/office/drawing/2014/main" id="{629E8285-E172-5C34-963A-9E6BEF2417E2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19BF021D-84B3-6AFC-C312-94005FF11D5B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2FA8E8F6-0D99-6503-A625-3B819D03A105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17A6D149-4B0C-6C15-5788-906A4C5E5184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E18BF131-ACA7-A994-44EF-62DFF1CFC26B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E4F9F480-1B37-D13C-96D2-D04C2DA33B5C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>
                <a:solidFill>
                  <a:srgbClr val="FF0000"/>
                </a:solidFill>
              </a:rPr>
              <a:t>91,3%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36E2C2E1-B90E-6E6D-8500-28C0D86893C0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119,2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ACD4857-435C-B16F-3582-3BA3851B26C0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229.589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013D37-8AE6-D9D9-3854-53981DAA4ADE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209.079 (91,1%)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622B957-CF0E-631B-1E24-35FDB41018A6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9.177 (4,4%)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96CD2EC-1D0C-4CF3-53B9-6723B8D2AFE1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CB427E3C-88D8-E5E6-508F-AB654B7EE927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77915A2-A88F-2918-70A3-D8EFD5C8F6B0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0BACA60-3E5E-A39B-C317-BDD3216A8D3F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211BD4D0-6131-F413-6A97-3A420B1A563F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62F4CB13-4671-73BC-CE74-87CEFEDEA7EB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8BCDAC-FFA9-A42E-61DF-A85FF80B3F67}"/>
              </a:ext>
            </a:extLst>
          </p:cNvPr>
          <p:cNvSpPr txBox="1"/>
          <p:nvPr/>
        </p:nvSpPr>
        <p:spPr>
          <a:xfrm>
            <a:off x="8204207" y="5180787"/>
            <a:ext cx="3891780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województwie małopolskim i w swoim województwie,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91% (jedna z najniższych)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D1145716-5BCD-7B2E-5B25-FC9DEE5664B5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proces 25">
            <a:extLst>
              <a:ext uri="{FF2B5EF4-FFF2-40B4-BE49-F238E27FC236}">
                <a16:creationId xmlns:a16="http://schemas.microsoft.com/office/drawing/2014/main" id="{9FF43133-D856-7504-8FA1-C4853F954FBD}"/>
              </a:ext>
            </a:extLst>
          </p:cNvPr>
          <p:cNvSpPr/>
          <p:nvPr/>
        </p:nvSpPr>
        <p:spPr>
          <a:xfrm>
            <a:off x="4555374" y="5959535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DA2F7B0A-51AB-C493-0518-979CB5B3C4F3}"/>
              </a:ext>
            </a:extLst>
          </p:cNvPr>
          <p:cNvSpPr/>
          <p:nvPr/>
        </p:nvSpPr>
        <p:spPr>
          <a:xfrm>
            <a:off x="4555374" y="6247239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79C1ADCD-D0FC-AE7A-25D0-56E4A7C9D9BD}"/>
              </a:ext>
            </a:extLst>
          </p:cNvPr>
          <p:cNvSpPr/>
          <p:nvPr/>
        </p:nvSpPr>
        <p:spPr>
          <a:xfrm>
            <a:off x="4555374" y="6534944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01EDA19-388C-4D4B-0B7B-01B94312F3F6}"/>
              </a:ext>
            </a:extLst>
          </p:cNvPr>
          <p:cNvSpPr txBox="1"/>
          <p:nvPr/>
        </p:nvSpPr>
        <p:spPr>
          <a:xfrm>
            <a:off x="4787140" y="5805557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AEE10C97-7858-7ED5-2036-46469F372F0D}"/>
              </a:ext>
            </a:extLst>
          </p:cNvPr>
          <p:cNvSpPr txBox="1"/>
          <p:nvPr/>
        </p:nvSpPr>
        <p:spPr>
          <a:xfrm>
            <a:off x="4768652" y="6165523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7F0A4F0-557C-3429-E37C-0BD03CE32C5A}"/>
              </a:ext>
            </a:extLst>
          </p:cNvPr>
          <p:cNvSpPr txBox="1"/>
          <p:nvPr/>
        </p:nvSpPr>
        <p:spPr>
          <a:xfrm>
            <a:off x="4775656" y="6526512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40549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7921" y="1254370"/>
            <a:ext cx="9179168" cy="1808284"/>
          </a:xfrm>
        </p:spPr>
        <p:txBody>
          <a:bodyPr>
            <a:noAutofit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Polski Bon Turystyczny</a:t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— wnioski i rekomendacje</a:t>
            </a:r>
          </a:p>
        </p:txBody>
      </p:sp>
    </p:spTree>
    <p:extLst>
      <p:ext uri="{BB962C8B-B14F-4D97-AF65-F5344CB8AC3E}">
        <p14:creationId xmlns:p14="http://schemas.microsoft.com/office/powerpoint/2010/main" val="388355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FAC13083-7A49-3D77-45BE-6F934C4613A5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świętokrzyskie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516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/>
              <a:t>80,9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C0E3F40-4454-0782-CBA5-CCF560F16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728" y="356498"/>
            <a:ext cx="1006203" cy="905202"/>
          </a:xfrm>
          <a:prstGeom prst="rect">
            <a:avLst/>
          </a:prstGeom>
        </p:spPr>
      </p:pic>
      <p:graphicFrame>
        <p:nvGraphicFramePr>
          <p:cNvPr id="4" name="D_Table 232">
            <a:extLst>
              <a:ext uri="{FF2B5EF4-FFF2-40B4-BE49-F238E27FC236}">
                <a16:creationId xmlns:a16="http://schemas.microsoft.com/office/drawing/2014/main" id="{E8F2D069-5249-32D7-4047-481C55FD0058}"/>
              </a:ext>
            </a:extLst>
          </p:cNvPr>
          <p:cNvGraphicFramePr>
            <a:graphicFrameLocks noGrp="1"/>
          </p:cNvGraphicFramePr>
          <p:nvPr/>
        </p:nvGraphicFramePr>
        <p:xfrm>
          <a:off x="4521058" y="1826999"/>
          <a:ext cx="2010851" cy="259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ŚWIĘTOKRZYSKIE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</a:tbl>
          </a:graphicData>
        </a:graphic>
      </p:graphicFrame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68E164F-380A-2A34-34C6-F032FC9E2648}"/>
              </a:ext>
            </a:extLst>
          </p:cNvPr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3">
            <a:extLst>
              <a:ext uri="{FF2B5EF4-FFF2-40B4-BE49-F238E27FC236}">
                <a16:creationId xmlns:a16="http://schemas.microsoft.com/office/drawing/2014/main" id="{E99954A4-3342-F7F7-E170-905ED4D5AD4E}"/>
              </a:ext>
            </a:extLst>
          </p:cNvPr>
          <p:cNvSpPr/>
          <p:nvPr/>
        </p:nvSpPr>
        <p:spPr>
          <a:xfrm>
            <a:off x="7878259" y="1635191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DC7FBBCB-2A9D-6EAF-A92F-A1E62EFA54DD}"/>
              </a:ext>
            </a:extLst>
          </p:cNvPr>
          <p:cNvGraphicFramePr>
            <a:graphicFrameLocks noGrp="1"/>
          </p:cNvGraphicFramePr>
          <p:nvPr/>
        </p:nvGraphicFramePr>
        <p:xfrm>
          <a:off x="7837298" y="1821358"/>
          <a:ext cx="554536" cy="2598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91241"/>
                  </a:ext>
                </a:extLst>
              </a:tr>
            </a:tbl>
          </a:graphicData>
        </a:graphic>
      </p:graphicFrame>
      <p:graphicFrame>
        <p:nvGraphicFramePr>
          <p:cNvPr id="15" name="Chart 25">
            <a:extLst>
              <a:ext uri="{FF2B5EF4-FFF2-40B4-BE49-F238E27FC236}">
                <a16:creationId xmlns:a16="http://schemas.microsoft.com/office/drawing/2014/main" id="{FD11CCCA-F2C2-666A-7C6C-79ED607C8E26}"/>
              </a:ext>
            </a:extLst>
          </p:cNvPr>
          <p:cNvGraphicFramePr/>
          <p:nvPr/>
        </p:nvGraphicFramePr>
        <p:xfrm>
          <a:off x="5915238" y="1823776"/>
          <a:ext cx="1863661" cy="259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Obraz 22">
            <a:extLst>
              <a:ext uri="{FF2B5EF4-FFF2-40B4-BE49-F238E27FC236}">
                <a16:creationId xmlns:a16="http://schemas.microsoft.com/office/drawing/2014/main" id="{520F3964-DB07-54D9-872D-7D5AB3469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8861" y="4420251"/>
            <a:ext cx="1621423" cy="1455204"/>
          </a:xfrm>
          <a:prstGeom prst="rect">
            <a:avLst/>
          </a:prstGeom>
        </p:spPr>
      </p:pic>
      <p:graphicFrame>
        <p:nvGraphicFramePr>
          <p:cNvPr id="3" name="Chart 105">
            <a:extLst>
              <a:ext uri="{FF2B5EF4-FFF2-40B4-BE49-F238E27FC236}">
                <a16:creationId xmlns:a16="http://schemas.microsoft.com/office/drawing/2014/main" id="{0683ED2C-BF40-62D6-1B01-BA5ACA618CA3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A4E3F66-4437-9330-2494-920AE461C7D3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171.355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1085EFC8-97FC-5FE6-0FD9-1A252F3F2E3F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FE3316D-F589-D98D-8CF5-45CDD77DEDC1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10DE326-7269-8B52-26A3-E017ED7D4DDA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analizowane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FF0F255-D188-2579-DAC1-F52A5A0B92C7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9A7E68C-AB95-19D8-05CD-B66BCB222DD8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>
                <a:solidFill>
                  <a:srgbClr val="FF0000"/>
                </a:solidFill>
              </a:rPr>
              <a:t>53,7%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0EB9D673-08B7-34D3-9C22-B3D56870479E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DD1A7041-BBFB-6103-3C3F-600CC3A603F8}"/>
              </a:ext>
            </a:extLst>
          </p:cNvPr>
          <p:cNvSpPr txBox="1"/>
          <p:nvPr/>
        </p:nvSpPr>
        <p:spPr>
          <a:xfrm>
            <a:off x="43894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3" name="Chart 25">
            <a:extLst>
              <a:ext uri="{FF2B5EF4-FFF2-40B4-BE49-F238E27FC236}">
                <a16:creationId xmlns:a16="http://schemas.microsoft.com/office/drawing/2014/main" id="{5804FB30-7D1B-637C-E884-5E2D77EC75AE}"/>
              </a:ext>
            </a:extLst>
          </p:cNvPr>
          <p:cNvGraphicFramePr/>
          <p:nvPr/>
        </p:nvGraphicFramePr>
        <p:xfrm>
          <a:off x="1780120" y="486737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08736CF1-7DE8-85CF-08B4-08E1B3418DD4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OSTROWIECKI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KONECKI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SANDOMIERSKI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5" name="pole tekstowe 44">
            <a:extLst>
              <a:ext uri="{FF2B5EF4-FFF2-40B4-BE49-F238E27FC236}">
                <a16:creationId xmlns:a16="http://schemas.microsoft.com/office/drawing/2014/main" id="{BC999701-FEC0-A7F6-C045-0861AFA60B8E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169,0 tys.</a:t>
            </a:r>
            <a:r>
              <a:rPr lang="pl-PL" sz="1600" dirty="0"/>
              <a:t> 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A78FA1E9-EED7-F0A8-2E7E-9AD925C3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332" y="933509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feld 136">
            <a:extLst>
              <a:ext uri="{FF2B5EF4-FFF2-40B4-BE49-F238E27FC236}">
                <a16:creationId xmlns:a16="http://schemas.microsoft.com/office/drawing/2014/main" id="{EE6073F0-70BC-B4F4-1740-26227A40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7DCAA9-652E-6827-E640-A1DE14481540}"/>
              </a:ext>
            </a:extLst>
          </p:cNvPr>
          <p:cNvSpPr txBox="1"/>
          <p:nvPr/>
        </p:nvSpPr>
        <p:spPr>
          <a:xfrm>
            <a:off x="8632965" y="4279602"/>
            <a:ext cx="3499532" cy="2462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świętokrzyskiego i mazowieckiego.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lubelskie, podkarpackie i opolskie.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ostrowieckiego.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ma najniższy odsetek w pełni wykorzystanych bonów.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09326FEA-A724-2576-07B4-AD2FF2EFD48B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30D3E9A7-1E12-A3EE-F2C3-54341373B8B1}"/>
              </a:ext>
            </a:extLst>
          </p:cNvPr>
          <p:cNvSpPr/>
          <p:nvPr/>
        </p:nvSpPr>
        <p:spPr>
          <a:xfrm>
            <a:off x="4555374" y="5959535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FEE85D46-74F8-0888-5E9B-2285460DB5F1}"/>
              </a:ext>
            </a:extLst>
          </p:cNvPr>
          <p:cNvSpPr/>
          <p:nvPr/>
        </p:nvSpPr>
        <p:spPr>
          <a:xfrm>
            <a:off x="4555374" y="6247239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A5327AD8-C56E-B22A-09AC-322DBEBC4CA4}"/>
              </a:ext>
            </a:extLst>
          </p:cNvPr>
          <p:cNvSpPr/>
          <p:nvPr/>
        </p:nvSpPr>
        <p:spPr>
          <a:xfrm>
            <a:off x="4555374" y="6534944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3C81E89-F974-B49F-C21C-E4BE3884C317}"/>
              </a:ext>
            </a:extLst>
          </p:cNvPr>
          <p:cNvSpPr txBox="1"/>
          <p:nvPr/>
        </p:nvSpPr>
        <p:spPr>
          <a:xfrm>
            <a:off x="4787140" y="5805557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8C73E99-BB11-3C6A-A7EC-C422E2B2AE94}"/>
              </a:ext>
            </a:extLst>
          </p:cNvPr>
          <p:cNvSpPr txBox="1"/>
          <p:nvPr/>
        </p:nvSpPr>
        <p:spPr>
          <a:xfrm>
            <a:off x="4768652" y="6165523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13F6084-B147-E594-81D6-DE9ABBB29D35}"/>
              </a:ext>
            </a:extLst>
          </p:cNvPr>
          <p:cNvSpPr txBox="1"/>
          <p:nvPr/>
        </p:nvSpPr>
        <p:spPr>
          <a:xfrm>
            <a:off x="4775656" y="6526512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2047997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211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</a:tbl>
          </a:graphicData>
        </a:graphic>
      </p:graphicFrame>
      <p:graphicFrame>
        <p:nvGraphicFramePr>
          <p:cNvPr id="17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</a:t>
            </a:r>
            <a:b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warmińsko-mazurskie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150.466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08788"/>
          <a:ext cx="1863661" cy="205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06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PODLASKIE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ECA88F3-2279-5D6E-B629-1D1492088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835" y="348124"/>
            <a:ext cx="974096" cy="903703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id="{CEC48B9F-06CA-374D-4CB7-1438A612C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202" y="4068901"/>
            <a:ext cx="1727867" cy="1627850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B7B511CB-AB4F-CDC3-4E44-B3B75093D1D8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A18931C5-109C-4EB5-9967-3FC2230C851F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B276DCD-9636-97A4-F49C-6332479E73B4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39" name="Textfeld 136">
            <a:extLst>
              <a:ext uri="{FF2B5EF4-FFF2-40B4-BE49-F238E27FC236}">
                <a16:creationId xmlns:a16="http://schemas.microsoft.com/office/drawing/2014/main" id="{79D26661-3128-53D1-7896-4E6709C1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3,5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3FEFB651-28E8-867E-62A5-C68AC0E8E483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A9AD749E-EC46-23D4-48CE-32E625E5E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AFD3F3A-FDB6-8B81-8AB6-F9703D3012FC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E9D1BE8D-7116-586B-7F8C-479E2FB5A7F1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105">
            <a:extLst>
              <a:ext uri="{FF2B5EF4-FFF2-40B4-BE49-F238E27FC236}">
                <a16:creationId xmlns:a16="http://schemas.microsoft.com/office/drawing/2014/main" id="{EE3F479D-27EE-758E-F07D-C7AC2A022FA7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4" name="pole tekstowe 63">
            <a:extLst>
              <a:ext uri="{FF2B5EF4-FFF2-40B4-BE49-F238E27FC236}">
                <a16:creationId xmlns:a16="http://schemas.microsoft.com/office/drawing/2014/main" id="{17AD0365-4A34-C48C-88C2-BC883E3092A2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5" name="Chart 105">
            <a:extLst>
              <a:ext uri="{FF2B5EF4-FFF2-40B4-BE49-F238E27FC236}">
                <a16:creationId xmlns:a16="http://schemas.microsoft.com/office/drawing/2014/main" id="{D92E3C97-2F3E-32DA-4B9D-C65D32DF18AA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1C52F69C-96D1-C5E6-D633-952A7106408A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51D951E6-7862-6DF2-D457-C2B869478546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340BC55E-0DDB-E6B4-FDCF-0668F9FC930F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BE01A020-593A-E5AC-8895-114B418D84B7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55D7B434-F0B2-034B-851E-422BDEBE44FA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/>
              <a:t>92,3%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005A5388-69AC-C702-1190-22047D84C545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127,6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19367E7-1098-5465-58E3-7DD56F1C93E0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247.603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65524D0-433D-0B49-CF12-D28BCE4D8DEB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220.445 (89,0%)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F05B06F-FC9C-E58E-B1D3-6847FBF06032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8.217 (3,7%)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BC5CCC-DF1B-38B1-FB2C-AC193D40943F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178E2063-9EC0-797C-E462-A6F77BEBAB74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BF7559-CE75-7257-2F63-134E45F8E90B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AA87160-DC0B-68E3-363E-34B7862DD479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3092AFE-75FC-57DD-63E6-24D0F9600963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62D0698A-1831-B94A-7599-5EC61B2B06BA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8C68295-879F-7E44-D54A-94BB5A47FDEA}"/>
              </a:ext>
            </a:extLst>
          </p:cNvPr>
          <p:cNvSpPr txBox="1"/>
          <p:nvPr/>
        </p:nvSpPr>
        <p:spPr>
          <a:xfrm>
            <a:off x="8204207" y="5180787"/>
            <a:ext cx="3891780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swoim województwie i województwie pomorskim,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małopolskie.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92%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F4F92261-216D-0C06-85F4-BB0F72E5BA15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1FC63727-C370-C21C-BC7B-0FD298B1F9E7}"/>
              </a:ext>
            </a:extLst>
          </p:cNvPr>
          <p:cNvSpPr/>
          <p:nvPr/>
        </p:nvSpPr>
        <p:spPr>
          <a:xfrm>
            <a:off x="4555374" y="5959535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98634E61-496E-13EB-30E6-3BDC14DC7DEB}"/>
              </a:ext>
            </a:extLst>
          </p:cNvPr>
          <p:cNvSpPr/>
          <p:nvPr/>
        </p:nvSpPr>
        <p:spPr>
          <a:xfrm>
            <a:off x="4555374" y="6247239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chemat blokowy: proces 31">
            <a:extLst>
              <a:ext uri="{FF2B5EF4-FFF2-40B4-BE49-F238E27FC236}">
                <a16:creationId xmlns:a16="http://schemas.microsoft.com/office/drawing/2014/main" id="{C33DD9E1-E78D-BD5D-C84C-E7077569F4DD}"/>
              </a:ext>
            </a:extLst>
          </p:cNvPr>
          <p:cNvSpPr/>
          <p:nvPr/>
        </p:nvSpPr>
        <p:spPr>
          <a:xfrm>
            <a:off x="4555374" y="6534944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090014A-1BEB-701C-3CA1-06E5A07A9E93}"/>
              </a:ext>
            </a:extLst>
          </p:cNvPr>
          <p:cNvSpPr txBox="1"/>
          <p:nvPr/>
        </p:nvSpPr>
        <p:spPr>
          <a:xfrm>
            <a:off x="4787140" y="5805557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BDB67C3-3CD3-ADBA-AA4B-0740E34AF0AF}"/>
              </a:ext>
            </a:extLst>
          </p:cNvPr>
          <p:cNvSpPr txBox="1"/>
          <p:nvPr/>
        </p:nvSpPr>
        <p:spPr>
          <a:xfrm>
            <a:off x="4768652" y="6165523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4A15736-7A0D-DB61-325C-FC2BA2E8D6AC}"/>
              </a:ext>
            </a:extLst>
          </p:cNvPr>
          <p:cNvSpPr txBox="1"/>
          <p:nvPr/>
        </p:nvSpPr>
        <p:spPr>
          <a:xfrm>
            <a:off x="4775656" y="6526512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598756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105">
            <a:extLst>
              <a:ext uri="{FF2B5EF4-FFF2-40B4-BE49-F238E27FC236}">
                <a16:creationId xmlns:a16="http://schemas.microsoft.com/office/drawing/2014/main" id="{0377ADF1-48AB-FDFA-CF8D-CB360F4AC849}"/>
              </a:ext>
            </a:extLst>
          </p:cNvPr>
          <p:cNvGraphicFramePr/>
          <p:nvPr/>
        </p:nvGraphicFramePr>
        <p:xfrm>
          <a:off x="902123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</a:t>
            </a:r>
            <a:b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warmińsko-mazurskie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1.482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/>
              <a:t>80,6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C3A3351-76B5-6FFB-BADD-20DDB20B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835" y="348124"/>
            <a:ext cx="974096" cy="903703"/>
          </a:xfrm>
          <a:prstGeom prst="rect">
            <a:avLst/>
          </a:prstGeom>
        </p:spPr>
      </p:pic>
      <p:graphicFrame>
        <p:nvGraphicFramePr>
          <p:cNvPr id="4" name="D_Table 232">
            <a:extLst>
              <a:ext uri="{FF2B5EF4-FFF2-40B4-BE49-F238E27FC236}">
                <a16:creationId xmlns:a16="http://schemas.microsoft.com/office/drawing/2014/main" id="{36C58B75-D4A4-FEE3-14BE-D8F3CBD3C6C3}"/>
              </a:ext>
            </a:extLst>
          </p:cNvPr>
          <p:cNvGraphicFramePr>
            <a:graphicFrameLocks noGrp="1"/>
          </p:cNvGraphicFramePr>
          <p:nvPr/>
        </p:nvGraphicFramePr>
        <p:xfrm>
          <a:off x="4521058" y="1826999"/>
          <a:ext cx="2010851" cy="2338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PODLASKIE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</a:tbl>
          </a:graphicData>
        </a:graphic>
      </p:graphicFrame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D207CB5-66F0-EAE0-23AE-2F7CFEA9E76B}"/>
              </a:ext>
            </a:extLst>
          </p:cNvPr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3">
            <a:extLst>
              <a:ext uri="{FF2B5EF4-FFF2-40B4-BE49-F238E27FC236}">
                <a16:creationId xmlns:a16="http://schemas.microsoft.com/office/drawing/2014/main" id="{998FAB57-9AD1-7AE0-6F6B-7A20C48A5DFD}"/>
              </a:ext>
            </a:extLst>
          </p:cNvPr>
          <p:cNvSpPr/>
          <p:nvPr/>
        </p:nvSpPr>
        <p:spPr>
          <a:xfrm>
            <a:off x="7878259" y="1635191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C5D44464-F759-9DA3-BCEB-FD70FED3CD91}"/>
              </a:ext>
            </a:extLst>
          </p:cNvPr>
          <p:cNvGraphicFramePr>
            <a:graphicFrameLocks noGrp="1"/>
          </p:cNvGraphicFramePr>
          <p:nvPr/>
        </p:nvGraphicFramePr>
        <p:xfrm>
          <a:off x="7837298" y="1821358"/>
          <a:ext cx="554536" cy="2333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</a:tbl>
          </a:graphicData>
        </a:graphic>
      </p:graphicFrame>
      <p:graphicFrame>
        <p:nvGraphicFramePr>
          <p:cNvPr id="15" name="Chart 25">
            <a:extLst>
              <a:ext uri="{FF2B5EF4-FFF2-40B4-BE49-F238E27FC236}">
                <a16:creationId xmlns:a16="http://schemas.microsoft.com/office/drawing/2014/main" id="{E1080A03-F7E2-A340-F12C-C3419430254F}"/>
              </a:ext>
            </a:extLst>
          </p:cNvPr>
          <p:cNvGraphicFramePr/>
          <p:nvPr/>
        </p:nvGraphicFramePr>
        <p:xfrm>
          <a:off x="5915238" y="1823776"/>
          <a:ext cx="1863661" cy="233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6" name="Obraz 25">
            <a:extLst>
              <a:ext uri="{FF2B5EF4-FFF2-40B4-BE49-F238E27FC236}">
                <a16:creationId xmlns:a16="http://schemas.microsoft.com/office/drawing/2014/main" id="{2C580CD3-AA74-8C8E-9952-1844A9111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929" y="4230077"/>
            <a:ext cx="1740199" cy="1642748"/>
          </a:xfrm>
          <a:prstGeom prst="rect">
            <a:avLst/>
          </a:prstGeom>
        </p:spPr>
      </p:pic>
      <p:graphicFrame>
        <p:nvGraphicFramePr>
          <p:cNvPr id="3" name="Chart 105">
            <a:extLst>
              <a:ext uri="{FF2B5EF4-FFF2-40B4-BE49-F238E27FC236}">
                <a16:creationId xmlns:a16="http://schemas.microsoft.com/office/drawing/2014/main" id="{83BD83CC-ED84-3407-532B-9EC9AF0374D9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D5BBCBF-95BF-52FB-188A-7506E68577DA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218.811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B1B0F051-AAF5-BD19-A4B6-C1CA8501963D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6666955-B257-5CD5-18DF-B29FD001C5C4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6EE82D0-A1DB-A26B-1FCE-231EF2A113B5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dolnośląskie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E942FB2-1D99-6F35-6B75-268632DD32B2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EF2CC55-8253-5519-C563-697F46715F3B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81,9%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2B28097D-287C-5544-790C-76FC82EC733A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8EA09D7B-7D32-CA2C-26B4-074452DDC5E6}"/>
              </a:ext>
            </a:extLst>
          </p:cNvPr>
          <p:cNvSpPr txBox="1"/>
          <p:nvPr/>
        </p:nvSpPr>
        <p:spPr>
          <a:xfrm>
            <a:off x="43894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3" name="Chart 25">
            <a:extLst>
              <a:ext uri="{FF2B5EF4-FFF2-40B4-BE49-F238E27FC236}">
                <a16:creationId xmlns:a16="http://schemas.microsoft.com/office/drawing/2014/main" id="{65B28440-1A1C-823A-686F-132C178A9606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74A0A12C-8F3E-65FE-4E84-2327255BAB5F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MRĄGOWSKI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OLSZTYŃSKI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GIŻYCKI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OLSZTYN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ELBLĄSKI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18E4220-B04F-565B-B327-F29EA323F9D0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97,2 tys.</a:t>
            </a:r>
            <a:r>
              <a:rPr lang="pl-PL" sz="1600" dirty="0"/>
              <a:t> 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AB8F651E-CBAD-4B0B-29C4-0B296D75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332" y="933509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4,7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feld 136">
            <a:extLst>
              <a:ext uri="{FF2B5EF4-FFF2-40B4-BE49-F238E27FC236}">
                <a16:creationId xmlns:a16="http://schemas.microsoft.com/office/drawing/2014/main" id="{152DF3BF-B859-1A46-729C-C7CD22E1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4,1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C87C3A5-2CFF-D7B8-8F31-EBA9A9D548E7}"/>
              </a:ext>
            </a:extLst>
          </p:cNvPr>
          <p:cNvSpPr txBox="1"/>
          <p:nvPr/>
        </p:nvSpPr>
        <p:spPr>
          <a:xfrm>
            <a:off x="8632965" y="4279602"/>
            <a:ext cx="3499532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pochodziły przeważnie z województwa mazowieckiego i warmińsko-mazurskiego.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podlaskie i pomorskie.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mrągowskiego.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C4AEDFC6-0D2D-B464-95CB-84B7F846E10A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DF65470B-AAE6-D1E6-2DBA-CCD5094F5BEB}"/>
              </a:ext>
            </a:extLst>
          </p:cNvPr>
          <p:cNvSpPr/>
          <p:nvPr/>
        </p:nvSpPr>
        <p:spPr>
          <a:xfrm>
            <a:off x="4555374" y="5959535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D5EA0AA5-34DD-1A03-DEC7-81E569C5F8E7}"/>
              </a:ext>
            </a:extLst>
          </p:cNvPr>
          <p:cNvSpPr/>
          <p:nvPr/>
        </p:nvSpPr>
        <p:spPr>
          <a:xfrm>
            <a:off x="4555374" y="6247239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5D29EDF8-BDF0-51FA-CC0E-C1FD90872CEA}"/>
              </a:ext>
            </a:extLst>
          </p:cNvPr>
          <p:cNvSpPr/>
          <p:nvPr/>
        </p:nvSpPr>
        <p:spPr>
          <a:xfrm>
            <a:off x="4555374" y="6534944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BD4265E-EA22-3E7F-9897-4C9A9A89ADFB}"/>
              </a:ext>
            </a:extLst>
          </p:cNvPr>
          <p:cNvSpPr txBox="1"/>
          <p:nvPr/>
        </p:nvSpPr>
        <p:spPr>
          <a:xfrm>
            <a:off x="4787140" y="5805557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510438C-ABA5-F71C-0D58-A581EB4029BC}"/>
              </a:ext>
            </a:extLst>
          </p:cNvPr>
          <p:cNvSpPr txBox="1"/>
          <p:nvPr/>
        </p:nvSpPr>
        <p:spPr>
          <a:xfrm>
            <a:off x="4768652" y="6165523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5CE78D4-DE86-558E-4FE1-33862198CBF6}"/>
              </a:ext>
            </a:extLst>
          </p:cNvPr>
          <p:cNvSpPr txBox="1"/>
          <p:nvPr/>
        </p:nvSpPr>
        <p:spPr>
          <a:xfrm>
            <a:off x="4775656" y="6526512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2323235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211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</a:tbl>
          </a:graphicData>
        </a:graphic>
      </p:graphicFrame>
      <p:graphicFrame>
        <p:nvGraphicFramePr>
          <p:cNvPr id="17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wielkopolskie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429.132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08788"/>
          <a:ext cx="1863661" cy="206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206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F66BDF27-6E38-84A2-C21D-E197752B6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692" y="4198305"/>
            <a:ext cx="1836507" cy="1674979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805CF61A-56E5-C86C-825F-43D31939C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35" y="306101"/>
            <a:ext cx="1034405" cy="918829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903315F5-6531-600C-170B-5718D2C0B639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BF83436C-FD85-8C30-80E7-7E015D0636A2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6A845D-9E0D-95EF-4DC6-81565371316D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5" name="Textfeld 136">
            <a:extLst>
              <a:ext uri="{FF2B5EF4-FFF2-40B4-BE49-F238E27FC236}">
                <a16:creationId xmlns:a16="http://schemas.microsoft.com/office/drawing/2014/main" id="{3BFC02F8-32C1-EDD6-357B-6A458B39E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9,9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4354F58-5C07-ABD1-AD03-1FBFAAD22CBB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4" name="Textfeld 136">
            <a:extLst>
              <a:ext uri="{FF2B5EF4-FFF2-40B4-BE49-F238E27FC236}">
                <a16:creationId xmlns:a16="http://schemas.microsoft.com/office/drawing/2014/main" id="{35211EF6-F2DE-6641-7B1F-4552DCDEA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9,2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8FA20556-24C7-967F-277B-0C3B6BDB6AE0}"/>
              </a:ext>
            </a:extLst>
          </p:cNvPr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050C5C17-998D-F11E-B1EA-1E70B6D4DBCF}"/>
              </a:ext>
            </a:extLst>
          </p:cNvPr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Chart 105">
            <a:extLst>
              <a:ext uri="{FF2B5EF4-FFF2-40B4-BE49-F238E27FC236}">
                <a16:creationId xmlns:a16="http://schemas.microsoft.com/office/drawing/2014/main" id="{093B07F3-4B01-7C4D-1E00-F19B8D7D505E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pole tekstowe 62">
            <a:extLst>
              <a:ext uri="{FF2B5EF4-FFF2-40B4-BE49-F238E27FC236}">
                <a16:creationId xmlns:a16="http://schemas.microsoft.com/office/drawing/2014/main" id="{2B43D6EB-D50D-52B6-A64F-B2BD1AA3673B}"/>
              </a:ext>
            </a:extLst>
          </p:cNvPr>
          <p:cNvSpPr txBox="1"/>
          <p:nvPr/>
        </p:nvSpPr>
        <p:spPr>
          <a:xfrm>
            <a:off x="2709402" y="3235661"/>
            <a:ext cx="14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graphicFrame>
        <p:nvGraphicFramePr>
          <p:cNvPr id="64" name="Chart 105">
            <a:extLst>
              <a:ext uri="{FF2B5EF4-FFF2-40B4-BE49-F238E27FC236}">
                <a16:creationId xmlns:a16="http://schemas.microsoft.com/office/drawing/2014/main" id="{A7643D3C-5385-3EDF-EA63-EEC01A3F8743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5" name="Łącznik prosty 64">
            <a:extLst>
              <a:ext uri="{FF2B5EF4-FFF2-40B4-BE49-F238E27FC236}">
                <a16:creationId xmlns:a16="http://schemas.microsoft.com/office/drawing/2014/main" id="{1D6F5CAE-0B6C-BDF5-EB79-22FA6AB92B18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D506BA59-09F6-60E4-1E3C-C660CBF6404C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10D24FFB-34B0-1772-8B91-32F36903ED1A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50C65A78-3C72-96CB-6AB2-25B32545084D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DB9BD621-BC35-5046-7AC2-A6D93F917670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>
                <a:solidFill>
                  <a:srgbClr val="00B050"/>
                </a:solidFill>
              </a:rPr>
              <a:t>93,9%</a:t>
            </a: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8BCA343A-1025-4963-D060-EAEBB6CB5486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358,6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566A746-E2E6-AA28-EED6-D26CCC4B3C00}"/>
              </a:ext>
            </a:extLst>
          </p:cNvPr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699.465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FD93C33-A26D-E750-679F-7391465456EA}"/>
              </a:ext>
            </a:extLst>
          </p:cNvPr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635.974 (90,9%)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4DB7E58-0281-4300-223F-413EB31D551A}"/>
              </a:ext>
            </a:extLst>
          </p:cNvPr>
          <p:cNvSpPr txBox="1"/>
          <p:nvPr/>
        </p:nvSpPr>
        <p:spPr>
          <a:xfrm>
            <a:off x="8332971" y="2943487"/>
            <a:ext cx="3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19.293 (3,0%)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7AB0229-1526-3516-7745-E12FBCC961AE}"/>
              </a:ext>
            </a:extLst>
          </p:cNvPr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10" name="Chart 105">
            <a:extLst>
              <a:ext uri="{FF2B5EF4-FFF2-40B4-BE49-F238E27FC236}">
                <a16:creationId xmlns:a16="http://schemas.microsoft.com/office/drawing/2014/main" id="{B6367A54-3A0F-4A3F-7EF1-DE52F1E056B3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BFF4A9B-D408-6DF8-0CA6-8A7D397ABEFA}"/>
              </a:ext>
            </a:extLst>
          </p:cNvPr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C5BF0A5-93A1-9057-002A-DA517730C3C3}"/>
              </a:ext>
            </a:extLst>
          </p:cNvPr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8003C91A-7C8E-FDF8-7017-115AF942EE60}"/>
              </a:ext>
            </a:extLst>
          </p:cNvPr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544A1D39-4140-AF5D-FBCE-B6D7DC56541F}"/>
              </a:ext>
            </a:extLst>
          </p:cNvPr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65ADF44-9F2D-DAD0-C382-FC838D573413}"/>
              </a:ext>
            </a:extLst>
          </p:cNvPr>
          <p:cNvSpPr txBox="1"/>
          <p:nvPr/>
        </p:nvSpPr>
        <p:spPr>
          <a:xfrm>
            <a:off x="8204206" y="5180787"/>
            <a:ext cx="3987793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dolnośląskiego wydatkowali środki PBT województwie zachodniopomorskim i w swoim województwie.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kierunkami są również dolnośląskie i pomorskie.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Kwota aktywowanych bonów została wykorzystana w niemal 94%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B610A615-1132-8828-0709-4207F5A622AD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chemat blokowy: proces 29">
            <a:extLst>
              <a:ext uri="{FF2B5EF4-FFF2-40B4-BE49-F238E27FC236}">
                <a16:creationId xmlns:a16="http://schemas.microsoft.com/office/drawing/2014/main" id="{0C3A308C-6474-2829-9468-0E7D2B4FDA0A}"/>
              </a:ext>
            </a:extLst>
          </p:cNvPr>
          <p:cNvSpPr/>
          <p:nvPr/>
        </p:nvSpPr>
        <p:spPr>
          <a:xfrm>
            <a:off x="4555374" y="5959535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proces 30">
            <a:extLst>
              <a:ext uri="{FF2B5EF4-FFF2-40B4-BE49-F238E27FC236}">
                <a16:creationId xmlns:a16="http://schemas.microsoft.com/office/drawing/2014/main" id="{C045EF2C-C984-96B3-AB12-A5EA2EFEC673}"/>
              </a:ext>
            </a:extLst>
          </p:cNvPr>
          <p:cNvSpPr/>
          <p:nvPr/>
        </p:nvSpPr>
        <p:spPr>
          <a:xfrm>
            <a:off x="4555374" y="6247239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chemat blokowy: proces 31">
            <a:extLst>
              <a:ext uri="{FF2B5EF4-FFF2-40B4-BE49-F238E27FC236}">
                <a16:creationId xmlns:a16="http://schemas.microsoft.com/office/drawing/2014/main" id="{3D407938-A90E-5A61-D084-074D4208186E}"/>
              </a:ext>
            </a:extLst>
          </p:cNvPr>
          <p:cNvSpPr/>
          <p:nvPr/>
        </p:nvSpPr>
        <p:spPr>
          <a:xfrm>
            <a:off x="4555374" y="6534944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983833D-13E3-5FFB-4988-4A5F9F39B9F6}"/>
              </a:ext>
            </a:extLst>
          </p:cNvPr>
          <p:cNvSpPr txBox="1"/>
          <p:nvPr/>
        </p:nvSpPr>
        <p:spPr>
          <a:xfrm>
            <a:off x="4787140" y="5805557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0F71D63E-0926-75E7-A4AF-50F5D8130051}"/>
              </a:ext>
            </a:extLst>
          </p:cNvPr>
          <p:cNvSpPr txBox="1"/>
          <p:nvPr/>
        </p:nvSpPr>
        <p:spPr>
          <a:xfrm>
            <a:off x="4768652" y="6165523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ACF094A-1FF3-FEC9-D2B7-0450EE6BD435}"/>
              </a:ext>
            </a:extLst>
          </p:cNvPr>
          <p:cNvSpPr txBox="1"/>
          <p:nvPr/>
        </p:nvSpPr>
        <p:spPr>
          <a:xfrm>
            <a:off x="4775656" y="6526512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34777833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0610DAAD-9B3B-B402-7238-C3FA26548030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wielkopolskie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097" y="92482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1.340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/>
              <a:t>83,8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B11C16F-0A30-5022-2806-B770DEF9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35" y="306101"/>
            <a:ext cx="1034405" cy="918829"/>
          </a:xfrm>
          <a:prstGeom prst="rect">
            <a:avLst/>
          </a:prstGeom>
        </p:spPr>
      </p:pic>
      <p:graphicFrame>
        <p:nvGraphicFramePr>
          <p:cNvPr id="4" name="D_Table 232">
            <a:extLst>
              <a:ext uri="{FF2B5EF4-FFF2-40B4-BE49-F238E27FC236}">
                <a16:creationId xmlns:a16="http://schemas.microsoft.com/office/drawing/2014/main" id="{5E405CEA-85A2-81ED-D989-11F44ABB221D}"/>
              </a:ext>
            </a:extLst>
          </p:cNvPr>
          <p:cNvGraphicFramePr>
            <a:graphicFrameLocks noGrp="1"/>
          </p:cNvGraphicFramePr>
          <p:nvPr/>
        </p:nvGraphicFramePr>
        <p:xfrm>
          <a:off x="4521058" y="1826999"/>
          <a:ext cx="2010851" cy="259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LUBUSKIE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</a:tbl>
          </a:graphicData>
        </a:graphic>
      </p:graphicFrame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49CA6F3-2EA3-2EDC-456A-5B295423D777}"/>
              </a:ext>
            </a:extLst>
          </p:cNvPr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3">
            <a:extLst>
              <a:ext uri="{FF2B5EF4-FFF2-40B4-BE49-F238E27FC236}">
                <a16:creationId xmlns:a16="http://schemas.microsoft.com/office/drawing/2014/main" id="{B3BDA1F7-8A0E-0B5D-E27B-AD0FE5D88D27}"/>
              </a:ext>
            </a:extLst>
          </p:cNvPr>
          <p:cNvSpPr/>
          <p:nvPr/>
        </p:nvSpPr>
        <p:spPr>
          <a:xfrm>
            <a:off x="7878259" y="1635191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3E670979-5869-A94E-4ACF-D1F66580FE5D}"/>
              </a:ext>
            </a:extLst>
          </p:cNvPr>
          <p:cNvGraphicFramePr>
            <a:graphicFrameLocks noGrp="1"/>
          </p:cNvGraphicFramePr>
          <p:nvPr/>
        </p:nvGraphicFramePr>
        <p:xfrm>
          <a:off x="7837298" y="1821358"/>
          <a:ext cx="554536" cy="2598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91241"/>
                  </a:ext>
                </a:extLst>
              </a:tr>
            </a:tbl>
          </a:graphicData>
        </a:graphic>
      </p:graphicFrame>
      <p:graphicFrame>
        <p:nvGraphicFramePr>
          <p:cNvPr id="15" name="Chart 25">
            <a:extLst>
              <a:ext uri="{FF2B5EF4-FFF2-40B4-BE49-F238E27FC236}">
                <a16:creationId xmlns:a16="http://schemas.microsoft.com/office/drawing/2014/main" id="{F5A7E7FE-5C70-2616-C14B-1ED51388702D}"/>
              </a:ext>
            </a:extLst>
          </p:cNvPr>
          <p:cNvGraphicFramePr/>
          <p:nvPr/>
        </p:nvGraphicFramePr>
        <p:xfrm>
          <a:off x="5915238" y="1823777"/>
          <a:ext cx="1863661" cy="259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Obraz 22">
            <a:extLst>
              <a:ext uri="{FF2B5EF4-FFF2-40B4-BE49-F238E27FC236}">
                <a16:creationId xmlns:a16="http://schemas.microsoft.com/office/drawing/2014/main" id="{F96C9534-6599-BBB5-88EB-17344E0AE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5551" y="4428471"/>
            <a:ext cx="1604453" cy="1488279"/>
          </a:xfrm>
          <a:prstGeom prst="rect">
            <a:avLst/>
          </a:prstGeom>
        </p:spPr>
      </p:pic>
      <p:graphicFrame>
        <p:nvGraphicFramePr>
          <p:cNvPr id="2" name="Chart 105">
            <a:extLst>
              <a:ext uri="{FF2B5EF4-FFF2-40B4-BE49-F238E27FC236}">
                <a16:creationId xmlns:a16="http://schemas.microsoft.com/office/drawing/2014/main" id="{7E2D03AB-45D5-4A80-8759-14891C7DC1A9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9602C30-423F-9D48-67E2-90F078429323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216.471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6913CD2-86E6-A85E-3E58-CEA72CC3D117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30ACDD5-A8A7-EE69-817E-055C20695D4F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5B3E376-2E4D-FE35-6635-46A92A6B2DF7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dolnośląskie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C22198C-5D7E-944F-35E3-23C7320CD6C4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4E3565E-0DC9-1826-C3D4-F326DB03B14D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/>
              <a:t>81,4%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E33AE2F1-A49E-2EB6-5384-29AD41ECCD4D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7697EE81-A4D6-EC20-8778-F2AE07F3A764}"/>
              </a:ext>
            </a:extLst>
          </p:cNvPr>
          <p:cNvSpPr txBox="1"/>
          <p:nvPr/>
        </p:nvSpPr>
        <p:spPr>
          <a:xfrm>
            <a:off x="32743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43" name="Chart 25">
            <a:extLst>
              <a:ext uri="{FF2B5EF4-FFF2-40B4-BE49-F238E27FC236}">
                <a16:creationId xmlns:a16="http://schemas.microsoft.com/office/drawing/2014/main" id="{0DFC426F-9631-0A2F-E868-BD80F21F9752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240B3793-9485-08BC-49B6-EA1284C2F800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POZNAŃ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ŚREMSKI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GNIEŹNIEŃSKI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POZNAŃSKI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KONIŃSKI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5" name="pole tekstowe 44">
            <a:extLst>
              <a:ext uri="{FF2B5EF4-FFF2-40B4-BE49-F238E27FC236}">
                <a16:creationId xmlns:a16="http://schemas.microsoft.com/office/drawing/2014/main" id="{FBA09A30-7C18-F911-0832-ABD0802AA51D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125,3 tys.</a:t>
            </a:r>
            <a:r>
              <a:rPr lang="pl-PL" sz="1600" dirty="0"/>
              <a:t> 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873B0439-8714-F66F-A5C2-20722FA1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255" y="965502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4,2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feld 136">
            <a:extLst>
              <a:ext uri="{FF2B5EF4-FFF2-40B4-BE49-F238E27FC236}">
                <a16:creationId xmlns:a16="http://schemas.microsoft.com/office/drawing/2014/main" id="{3288685E-528E-0AA8-CC4F-73FF7245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4,1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E5E3B72-F4C8-6DEE-BA7E-51C2D387643F}"/>
              </a:ext>
            </a:extLst>
          </p:cNvPr>
          <p:cNvSpPr txBox="1"/>
          <p:nvPr/>
        </p:nvSpPr>
        <p:spPr>
          <a:xfrm>
            <a:off x="8632965" y="4279602"/>
            <a:ext cx="3499532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dolnośląskiego pochodziły przeważnie z województwa wielkopolskiego (organizatorzy)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dolnośląskie i lubuskie.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powiatu poznańskiego i śremskiego.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0CB17D82-52A0-CA3B-9D83-C1E0D487B7D8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942C4F8C-6868-2D0B-508F-B2A8823F377A}"/>
              </a:ext>
            </a:extLst>
          </p:cNvPr>
          <p:cNvSpPr/>
          <p:nvPr/>
        </p:nvSpPr>
        <p:spPr>
          <a:xfrm>
            <a:off x="4555374" y="5959535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82E09C1D-E297-97B7-FC7D-CDCE3F962592}"/>
              </a:ext>
            </a:extLst>
          </p:cNvPr>
          <p:cNvSpPr/>
          <p:nvPr/>
        </p:nvSpPr>
        <p:spPr>
          <a:xfrm>
            <a:off x="4555374" y="6247239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7FBF4972-A8DE-07C9-E448-5C3390C1E9F1}"/>
              </a:ext>
            </a:extLst>
          </p:cNvPr>
          <p:cNvSpPr/>
          <p:nvPr/>
        </p:nvSpPr>
        <p:spPr>
          <a:xfrm>
            <a:off x="4555374" y="6534944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AB745E8-82D4-64E3-6F94-FE2C7841914B}"/>
              </a:ext>
            </a:extLst>
          </p:cNvPr>
          <p:cNvSpPr txBox="1"/>
          <p:nvPr/>
        </p:nvSpPr>
        <p:spPr>
          <a:xfrm>
            <a:off x="4787140" y="5805557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EB611E7-1AE4-66E5-FE1E-3DB9B6F32910}"/>
              </a:ext>
            </a:extLst>
          </p:cNvPr>
          <p:cNvSpPr txBox="1"/>
          <p:nvPr/>
        </p:nvSpPr>
        <p:spPr>
          <a:xfrm>
            <a:off x="4768652" y="6165523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6FA6F7D-D190-2B68-7D61-56BA759E4130}"/>
              </a:ext>
            </a:extLst>
          </p:cNvPr>
          <p:cNvSpPr txBox="1"/>
          <p:nvPr/>
        </p:nvSpPr>
        <p:spPr>
          <a:xfrm>
            <a:off x="4775656" y="6526512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382451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0E189-97CF-C62B-3536-94D0D8C9C67F}"/>
              </a:ext>
            </a:extLst>
          </p:cNvPr>
          <p:cNvGraphicFramePr>
            <a:graphicFrameLocks noGrp="1"/>
          </p:cNvGraphicFramePr>
          <p:nvPr/>
        </p:nvGraphicFramePr>
        <p:xfrm>
          <a:off x="7485856" y="1971046"/>
          <a:ext cx="554536" cy="1839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513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</a:tbl>
          </a:graphicData>
        </a:graphic>
      </p:graphicFrame>
      <p:graphicFrame>
        <p:nvGraphicFramePr>
          <p:cNvPr id="17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938693" y="1613169"/>
          <a:ext cx="3262291" cy="19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</a:t>
            </a:r>
            <a:b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zachodniopomorskie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720" y="1404441"/>
            <a:ext cx="402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wygenerowanych bonów: </a:t>
            </a:r>
            <a:r>
              <a:rPr lang="pl-PL" b="1" dirty="0"/>
              <a:t>176.023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732779" y="2351736"/>
            <a:ext cx="135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Nieaktywowane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3592" y="2353165"/>
            <a:ext cx="12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Aktywowane</a:t>
            </a:r>
          </a:p>
        </p:txBody>
      </p:sp>
      <p:graphicFrame>
        <p:nvGraphicFramePr>
          <p:cNvPr id="21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781294" y="2739094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pole tekstowe 22"/>
          <p:cNvSpPr txBox="1"/>
          <p:nvPr/>
        </p:nvSpPr>
        <p:spPr>
          <a:xfrm>
            <a:off x="158469" y="3385345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 pełni wykorzystane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5772346" y="2008788"/>
          <a:ext cx="1863661" cy="181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649867" y="2004801"/>
          <a:ext cx="2010851" cy="1809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50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410939"/>
            <a:ext cx="271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Miejsce wykorzystania bonów </a:t>
            </a:r>
          </a:p>
          <a:p>
            <a:r>
              <a:rPr lang="pl-PL" sz="1600" dirty="0"/>
              <a:t>(udział w wartości):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83277" y="1051188"/>
            <a:ext cx="172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BENEFICJENCI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8041730" y="1729321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8332972" y="146934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wygenerowanych bonów: </a:t>
            </a:r>
            <a:r>
              <a:rPr lang="pl-PL" sz="1600" b="1" dirty="0"/>
              <a:t>279.342 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8332972" y="2256462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dla bonów aktywowanych: </a:t>
            </a:r>
            <a:r>
              <a:rPr lang="pl-PL" sz="1600" b="1" dirty="0"/>
              <a:t>240.740 (</a:t>
            </a:r>
            <a:r>
              <a:rPr lang="pl-PL" sz="1600" b="1" dirty="0">
                <a:solidFill>
                  <a:srgbClr val="FF0000"/>
                </a:solidFill>
              </a:rPr>
              <a:t>86,2%</a:t>
            </a:r>
            <a:r>
              <a:rPr lang="pl-PL" sz="1600" b="1" dirty="0"/>
              <a:t>)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2678110" y="3379133"/>
            <a:ext cx="166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w części lub niewykorzystane</a:t>
            </a:r>
          </a:p>
        </p:txBody>
      </p:sp>
      <p:cxnSp>
        <p:nvCxnSpPr>
          <p:cNvPr id="4" name="Łącznik prosty 3"/>
          <p:cNvCxnSpPr/>
          <p:nvPr/>
        </p:nvCxnSpPr>
        <p:spPr>
          <a:xfrm flipV="1">
            <a:off x="135336" y="2907070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8332972" y="2943487"/>
            <a:ext cx="325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Liczba dzieci niepełnosprawnych dla bonów aktywnych: </a:t>
            </a:r>
            <a:r>
              <a:rPr lang="pl-PL" sz="1600" b="1" dirty="0"/>
              <a:t>7.408 (3,1%)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8204207" y="3911123"/>
            <a:ext cx="366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Udział w wartości PBT w województwie: </a:t>
            </a:r>
          </a:p>
        </p:txBody>
      </p:sp>
      <p:graphicFrame>
        <p:nvGraphicFramePr>
          <p:cNvPr id="40" name="Chart 105">
            <a:extLst>
              <a:ext uri="{FF2B5EF4-FFF2-40B4-BE49-F238E27FC236}">
                <a16:creationId xmlns:a16="http://schemas.microsoft.com/office/drawing/2014/main" id="{D68D93CD-6AC2-4F4F-9A5A-CB1724CEF11F}"/>
              </a:ext>
            </a:extLst>
          </p:cNvPr>
          <p:cNvGraphicFramePr/>
          <p:nvPr/>
        </p:nvGraphicFramePr>
        <p:xfrm>
          <a:off x="8712918" y="3885402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pole tekstowe 40"/>
          <p:cNvSpPr txBox="1"/>
          <p:nvPr/>
        </p:nvSpPr>
        <p:spPr>
          <a:xfrm>
            <a:off x="8110718" y="4545698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pełnosprawne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10543348" y="4505067"/>
            <a:ext cx="133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Dzieci niepełnosprawne</a:t>
            </a:r>
          </a:p>
        </p:txBody>
      </p:sp>
      <p:cxnSp>
        <p:nvCxnSpPr>
          <p:cNvPr id="45" name="Łącznik prosty 44"/>
          <p:cNvCxnSpPr/>
          <p:nvPr/>
        </p:nvCxnSpPr>
        <p:spPr>
          <a:xfrm>
            <a:off x="8259970" y="2918931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8259970" y="3840798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F5285476-8E62-3D5D-BAAC-44753C1C9A89}"/>
              </a:ext>
            </a:extLst>
          </p:cNvPr>
          <p:cNvSpPr/>
          <p:nvPr/>
        </p:nvSpPr>
        <p:spPr>
          <a:xfrm>
            <a:off x="7504078" y="1717687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44" name="Obraz 43">
            <a:extLst>
              <a:ext uri="{FF2B5EF4-FFF2-40B4-BE49-F238E27FC236}">
                <a16:creationId xmlns:a16="http://schemas.microsoft.com/office/drawing/2014/main" id="{97A98BF0-A6E7-CBC7-8C97-5D53DDDB6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783" y="340706"/>
            <a:ext cx="1018560" cy="909017"/>
          </a:xfrm>
          <a:prstGeom prst="rect">
            <a:avLst/>
          </a:prstGeom>
        </p:spPr>
      </p:pic>
      <p:pic>
        <p:nvPicPr>
          <p:cNvPr id="58" name="Obraz 57">
            <a:extLst>
              <a:ext uri="{FF2B5EF4-FFF2-40B4-BE49-F238E27FC236}">
                <a16:creationId xmlns:a16="http://schemas.microsoft.com/office/drawing/2014/main" id="{17515013-36B8-5D1A-0A05-19414F894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454" y="3894200"/>
            <a:ext cx="1784989" cy="1674979"/>
          </a:xfrm>
          <a:prstGeom prst="rect">
            <a:avLst/>
          </a:prstGeom>
        </p:spPr>
      </p:pic>
      <p:graphicFrame>
        <p:nvGraphicFramePr>
          <p:cNvPr id="7" name="Diagramm 138">
            <a:extLst>
              <a:ext uri="{FF2B5EF4-FFF2-40B4-BE49-F238E27FC236}">
                <a16:creationId xmlns:a16="http://schemas.microsoft.com/office/drawing/2014/main" id="{48F62B39-1933-A6C1-43B2-8D5918731511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38">
            <a:extLst>
              <a:ext uri="{FF2B5EF4-FFF2-40B4-BE49-F238E27FC236}">
                <a16:creationId xmlns:a16="http://schemas.microsoft.com/office/drawing/2014/main" id="{74B3E75D-D9F2-EC32-5C88-66FA81C60DF9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3B38FD-9618-376A-97FB-023C8E6BA402}"/>
              </a:ext>
            </a:extLst>
          </p:cNvPr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ilości wygenerowanych bonów</a:t>
            </a:r>
          </a:p>
        </p:txBody>
      </p:sp>
      <p:sp>
        <p:nvSpPr>
          <p:cNvPr id="15" name="Textfeld 136">
            <a:extLst>
              <a:ext uri="{FF2B5EF4-FFF2-40B4-BE49-F238E27FC236}">
                <a16:creationId xmlns:a16="http://schemas.microsoft.com/office/drawing/2014/main" id="{B8CF3268-1C0B-51B7-AAEC-5D7E4381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585" y="900779"/>
            <a:ext cx="87328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600" b="1" kern="0" dirty="0">
                <a:solidFill>
                  <a:srgbClr val="000000"/>
                </a:solidFill>
              </a:rPr>
              <a:t>4,1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67DFC24A-2741-E744-21EF-2C2504EE2173}"/>
              </a:ext>
            </a:extLst>
          </p:cNvPr>
          <p:cNvSpPr txBox="1"/>
          <p:nvPr/>
        </p:nvSpPr>
        <p:spPr>
          <a:xfrm>
            <a:off x="6798282" y="627329"/>
            <a:ext cx="119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 w liczbie zrealizowanych płatności</a:t>
            </a:r>
          </a:p>
        </p:txBody>
      </p:sp>
      <p:sp>
        <p:nvSpPr>
          <p:cNvPr id="46" name="Textfeld 136">
            <a:extLst>
              <a:ext uri="{FF2B5EF4-FFF2-40B4-BE49-F238E27FC236}">
                <a16:creationId xmlns:a16="http://schemas.microsoft.com/office/drawing/2014/main" id="{448BCD79-1795-CEFA-DE76-70130C20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932" y="873989"/>
            <a:ext cx="922588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3,6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8" name="Chart 105">
            <a:extLst>
              <a:ext uri="{FF2B5EF4-FFF2-40B4-BE49-F238E27FC236}">
                <a16:creationId xmlns:a16="http://schemas.microsoft.com/office/drawing/2014/main" id="{03EABFA7-337A-4B41-ADF7-85F35CD62375}"/>
              </a:ext>
            </a:extLst>
          </p:cNvPr>
          <p:cNvGraphicFramePr/>
          <p:nvPr/>
        </p:nvGraphicFramePr>
        <p:xfrm>
          <a:off x="746666" y="4253120"/>
          <a:ext cx="3497305" cy="20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B200FF3A-B7E0-DA13-38E6-82880155C341}"/>
              </a:ext>
            </a:extLst>
          </p:cNvPr>
          <p:cNvCxnSpPr/>
          <p:nvPr/>
        </p:nvCxnSpPr>
        <p:spPr>
          <a:xfrm flipV="1">
            <a:off x="135336" y="4120827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8A291B8C-F8C7-BE44-D696-F7CC215FC2ED}"/>
              </a:ext>
            </a:extLst>
          </p:cNvPr>
          <p:cNvCxnSpPr/>
          <p:nvPr/>
        </p:nvCxnSpPr>
        <p:spPr>
          <a:xfrm flipV="1">
            <a:off x="96013" y="6024354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010E9103-C327-020C-44EB-C5D9EB7AAE73}"/>
              </a:ext>
            </a:extLst>
          </p:cNvPr>
          <p:cNvSpPr txBox="1"/>
          <p:nvPr/>
        </p:nvSpPr>
        <p:spPr>
          <a:xfrm>
            <a:off x="-8744" y="4861232"/>
            <a:ext cx="12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wydatkowania kwoty PBT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3A341B82-3C8C-C8A0-2F6E-AD21521AC8D5}"/>
              </a:ext>
            </a:extLst>
          </p:cNvPr>
          <p:cNvSpPr txBox="1"/>
          <p:nvPr/>
        </p:nvSpPr>
        <p:spPr>
          <a:xfrm>
            <a:off x="2609384" y="5105634"/>
            <a:ext cx="156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% niewydatkowania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24DEE596-2273-1469-2AD9-758A514BF9FA}"/>
              </a:ext>
            </a:extLst>
          </p:cNvPr>
          <p:cNvSpPr txBox="1"/>
          <p:nvPr/>
        </p:nvSpPr>
        <p:spPr>
          <a:xfrm>
            <a:off x="-1" y="5591925"/>
            <a:ext cx="4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Procent  wykorzystania kwoty aktywowanych PBT: </a:t>
            </a:r>
            <a:r>
              <a:rPr lang="pl-PL" sz="1400" b="1" dirty="0">
                <a:solidFill>
                  <a:srgbClr val="FF0000"/>
                </a:solidFill>
              </a:rPr>
              <a:t>91,6%</a:t>
            </a: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904102B2-A2D8-485A-6B08-3073A140C34A}"/>
              </a:ext>
            </a:extLst>
          </p:cNvPr>
          <p:cNvSpPr/>
          <p:nvPr/>
        </p:nvSpPr>
        <p:spPr>
          <a:xfrm>
            <a:off x="22068" y="4198137"/>
            <a:ext cx="40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Wartość wygenerowanych bonów: 142,9 mln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48F75A9-F498-2391-8154-AA38178D0C1F}"/>
              </a:ext>
            </a:extLst>
          </p:cNvPr>
          <p:cNvSpPr txBox="1"/>
          <p:nvPr/>
        </p:nvSpPr>
        <p:spPr>
          <a:xfrm>
            <a:off x="8204207" y="5180787"/>
            <a:ext cx="3891780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Beneficjenci z województwa wydatkowali środki PBT w swoim województwie.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Charakterystycznymi województwami wykorzystania bonów są również dolnośląskie i pomorskie.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charakteryzuje się jednym z najniższych odsetków aktywowanych bonów.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07885CBB-E0E3-0B96-0365-C4DF1C182E1D}"/>
              </a:ext>
            </a:extLst>
          </p:cNvPr>
          <p:cNvCxnSpPr/>
          <p:nvPr/>
        </p:nvCxnSpPr>
        <p:spPr>
          <a:xfrm>
            <a:off x="8295748" y="5092064"/>
            <a:ext cx="3327346" cy="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chemat blokowy: proces 8">
            <a:extLst>
              <a:ext uri="{FF2B5EF4-FFF2-40B4-BE49-F238E27FC236}">
                <a16:creationId xmlns:a16="http://schemas.microsoft.com/office/drawing/2014/main" id="{2F097F33-D7B1-789D-73D4-94C496DC9AE6}"/>
              </a:ext>
            </a:extLst>
          </p:cNvPr>
          <p:cNvSpPr/>
          <p:nvPr/>
        </p:nvSpPr>
        <p:spPr>
          <a:xfrm>
            <a:off x="4555374" y="5959535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proces 9">
            <a:extLst>
              <a:ext uri="{FF2B5EF4-FFF2-40B4-BE49-F238E27FC236}">
                <a16:creationId xmlns:a16="http://schemas.microsoft.com/office/drawing/2014/main" id="{8531FE81-C396-9095-9E76-5889E4977CD6}"/>
              </a:ext>
            </a:extLst>
          </p:cNvPr>
          <p:cNvSpPr/>
          <p:nvPr/>
        </p:nvSpPr>
        <p:spPr>
          <a:xfrm>
            <a:off x="4555374" y="6247239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oces 10">
            <a:extLst>
              <a:ext uri="{FF2B5EF4-FFF2-40B4-BE49-F238E27FC236}">
                <a16:creationId xmlns:a16="http://schemas.microsoft.com/office/drawing/2014/main" id="{39925F59-9013-3139-21DB-222E6C43FA00}"/>
              </a:ext>
            </a:extLst>
          </p:cNvPr>
          <p:cNvSpPr/>
          <p:nvPr/>
        </p:nvSpPr>
        <p:spPr>
          <a:xfrm>
            <a:off x="4555374" y="6534944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A763CD9-AB3E-0395-0D21-B8BE4365361B}"/>
              </a:ext>
            </a:extLst>
          </p:cNvPr>
          <p:cNvSpPr txBox="1"/>
          <p:nvPr/>
        </p:nvSpPr>
        <p:spPr>
          <a:xfrm>
            <a:off x="4787140" y="5805557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2C6FB41-F932-2EB4-5830-E2D456898C8C}"/>
              </a:ext>
            </a:extLst>
          </p:cNvPr>
          <p:cNvSpPr txBox="1"/>
          <p:nvPr/>
        </p:nvSpPr>
        <p:spPr>
          <a:xfrm>
            <a:off x="4768652" y="6165523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3C3F32A-3D85-29E9-E177-CED3856DEDFA}"/>
              </a:ext>
            </a:extLst>
          </p:cNvPr>
          <p:cNvSpPr txBox="1"/>
          <p:nvPr/>
        </p:nvSpPr>
        <p:spPr>
          <a:xfrm>
            <a:off x="4775656" y="6526512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</p:spTree>
    <p:extLst>
      <p:ext uri="{BB962C8B-B14F-4D97-AF65-F5344CB8AC3E}">
        <p14:creationId xmlns:p14="http://schemas.microsoft.com/office/powerpoint/2010/main" val="1794727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hart 105">
            <a:extLst>
              <a:ext uri="{FF2B5EF4-FFF2-40B4-BE49-F238E27FC236}">
                <a16:creationId xmlns:a16="http://schemas.microsoft.com/office/drawing/2014/main" id="{73E2E684-5B0C-D645-FF60-9435439AA2D5}"/>
              </a:ext>
            </a:extLst>
          </p:cNvPr>
          <p:cNvGraphicFramePr/>
          <p:nvPr/>
        </p:nvGraphicFramePr>
        <p:xfrm>
          <a:off x="9075029" y="1829115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6" y="266959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Województwo </a:t>
            </a:r>
            <a:b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zachodniopomorskie</a:t>
            </a:r>
            <a:endParaRPr lang="pl-PL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4021317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138">
            <a:extLst>
              <a:ext uri="{FF2B5EF4-FFF2-40B4-BE49-F238E27FC236}">
                <a16:creationId xmlns:a16="http://schemas.microsoft.com/office/drawing/2014/main" id="{013EA4BC-4688-4D5F-B062-96AC42A5EB87}"/>
              </a:ext>
            </a:extLst>
          </p:cNvPr>
          <p:cNvGraphicFramePr>
            <a:graphicFrameLocks/>
          </p:cNvGraphicFramePr>
          <p:nvPr/>
        </p:nvGraphicFramePr>
        <p:xfrm>
          <a:off x="6154069" y="374958"/>
          <a:ext cx="806451" cy="6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827768" y="635643"/>
            <a:ext cx="152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podmiotów uprawnionych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02856" y="564108"/>
            <a:ext cx="166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% udział w łącznej wartości PBT</a:t>
            </a:r>
          </a:p>
        </p:txBody>
      </p:sp>
      <p:graphicFrame>
        <p:nvGraphicFramePr>
          <p:cNvPr id="25" name="Chart 25">
            <a:extLst>
              <a:ext uri="{FF2B5EF4-FFF2-40B4-BE49-F238E27FC236}">
                <a16:creationId xmlns:a16="http://schemas.microsoft.com/office/drawing/2014/main" id="{BE6130FF-151F-46C4-A366-6A2FF1A9155B}"/>
              </a:ext>
            </a:extLst>
          </p:cNvPr>
          <p:cNvGraphicFramePr/>
          <p:nvPr/>
        </p:nvGraphicFramePr>
        <p:xfrm>
          <a:off x="6305756" y="1826999"/>
          <a:ext cx="3166426" cy="28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D_Table 232">
            <a:extLst>
              <a:ext uri="{FF2B5EF4-FFF2-40B4-BE49-F238E27FC236}">
                <a16:creationId xmlns:a16="http://schemas.microsoft.com/office/drawing/2014/main" id="{88C53EF4-836A-458E-AFE9-653AC256C505}"/>
              </a:ext>
            </a:extLst>
          </p:cNvPr>
          <p:cNvGraphicFramePr>
            <a:graphicFrameLocks noGrp="1"/>
          </p:cNvGraphicFramePr>
          <p:nvPr/>
        </p:nvGraphicFramePr>
        <p:xfrm>
          <a:off x="4521058" y="1826999"/>
          <a:ext cx="2010851" cy="2858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51">
                  <a:extLst>
                    <a:ext uri="{9D8B030D-6E8A-4147-A177-3AD203B41FA5}">
                      <a16:colId xmlns:a16="http://schemas.microsoft.com/office/drawing/2014/main" val="3197978204"/>
                    </a:ext>
                  </a:extLst>
                </a:gridCol>
              </a:tblGrid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6521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75851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ŚLĄSKIE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0120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9117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1524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711980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LUBUSKIE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31645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758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1559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POMORSKIE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89626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OPOLSKIE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51"/>
                  </a:ext>
                </a:extLst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4521058" y="1393014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Skąd pochodzili Beneficjenci?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9136" y="1055166"/>
            <a:ext cx="27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Przedsiębiorcy (PT)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8512369" y="1826999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99477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PT: </a:t>
            </a:r>
            <a:r>
              <a:rPr lang="pl-PL" b="1" dirty="0"/>
              <a:t>5.213</a:t>
            </a:r>
            <a:r>
              <a:rPr lang="pl-PL" dirty="0"/>
              <a:t>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1055313" y="2355108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 uzyskały środki z PBT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8449843" y="234831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Uzyskały środki z PBT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624322" y="3517176"/>
            <a:ext cx="36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Indeks*: </a:t>
            </a:r>
            <a:r>
              <a:rPr lang="pl-PL" sz="1400" b="1" dirty="0">
                <a:solidFill>
                  <a:srgbClr val="00B050"/>
                </a:solidFill>
              </a:rPr>
              <a:t>89,1 </a:t>
            </a:r>
          </a:p>
          <a:p>
            <a:r>
              <a:rPr lang="pl-PL" sz="1000" dirty="0"/>
              <a:t>*Liczba wykorzystanych bonów w PT vs liczba transakcji w PT.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4837409-4849-1D51-2331-440DBF3DC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783" y="340706"/>
            <a:ext cx="1018560" cy="909017"/>
          </a:xfrm>
          <a:prstGeom prst="rect">
            <a:avLst/>
          </a:prstGeom>
        </p:spPr>
      </p:pic>
      <p:sp>
        <p:nvSpPr>
          <p:cNvPr id="4" name="Rectangle 23">
            <a:extLst>
              <a:ext uri="{FF2B5EF4-FFF2-40B4-BE49-F238E27FC236}">
                <a16:creationId xmlns:a16="http://schemas.microsoft.com/office/drawing/2014/main" id="{28EA29E8-3D42-77E6-EC99-C95992DB778C}"/>
              </a:ext>
            </a:extLst>
          </p:cNvPr>
          <p:cNvSpPr/>
          <p:nvPr/>
        </p:nvSpPr>
        <p:spPr>
          <a:xfrm>
            <a:off x="7878259" y="1635191"/>
            <a:ext cx="5180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1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Index</a:t>
            </a:r>
            <a:endParaRPr kumimoji="0" lang="en-GB" sz="933" b="0" i="1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20D82DB-5715-4DA4-ED31-6DD283808FFB}"/>
              </a:ext>
            </a:extLst>
          </p:cNvPr>
          <p:cNvGraphicFramePr>
            <a:graphicFrameLocks noGrp="1"/>
          </p:cNvGraphicFramePr>
          <p:nvPr/>
        </p:nvGraphicFramePr>
        <p:xfrm>
          <a:off x="7837298" y="1821358"/>
          <a:ext cx="554536" cy="2864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536">
                  <a:extLst>
                    <a:ext uri="{9D8B030D-6E8A-4147-A177-3AD203B41FA5}">
                      <a16:colId xmlns:a16="http://schemas.microsoft.com/office/drawing/2014/main" val="400258878"/>
                    </a:ext>
                  </a:extLst>
                </a:gridCol>
              </a:tblGrid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806066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71843"/>
                  </a:ext>
                </a:extLst>
              </a:tr>
              <a:tr h="246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82099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8902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1794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644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75754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67165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03662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91241"/>
                  </a:ext>
                </a:extLst>
              </a:tr>
              <a:tr h="2657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685231"/>
                  </a:ext>
                </a:extLst>
              </a:tr>
            </a:tbl>
          </a:graphicData>
        </a:graphic>
      </p:graphicFrame>
      <p:graphicFrame>
        <p:nvGraphicFramePr>
          <p:cNvPr id="2" name="Chart 105">
            <a:extLst>
              <a:ext uri="{FF2B5EF4-FFF2-40B4-BE49-F238E27FC236}">
                <a16:creationId xmlns:a16="http://schemas.microsoft.com/office/drawing/2014/main" id="{347F183A-C0F4-5F55-2BAD-2ACBB0DDB43A}"/>
              </a:ext>
            </a:extLst>
          </p:cNvPr>
          <p:cNvGraphicFramePr/>
          <p:nvPr/>
        </p:nvGraphicFramePr>
        <p:xfrm>
          <a:off x="810217" y="2189078"/>
          <a:ext cx="3792421" cy="24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7EF176FE-0B4E-EFDD-EFAD-BEA5EBFCFA63}"/>
              </a:ext>
            </a:extLst>
          </p:cNvPr>
          <p:cNvSpPr txBox="1"/>
          <p:nvPr/>
        </p:nvSpPr>
        <p:spPr>
          <a:xfrm>
            <a:off x="329513" y="1556952"/>
            <a:ext cx="3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płatności: </a:t>
            </a:r>
            <a:r>
              <a:rPr lang="pl-PL" b="1" dirty="0"/>
              <a:t>670.822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61AA3B74-8F7F-BCB2-E8AE-318C8A1206E2}"/>
              </a:ext>
            </a:extLst>
          </p:cNvPr>
          <p:cNvCxnSpPr/>
          <p:nvPr/>
        </p:nvCxnSpPr>
        <p:spPr>
          <a:xfrm>
            <a:off x="4375115" y="1741618"/>
            <a:ext cx="49427" cy="481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7147EBC-E987-1D6E-3153-9C84DB9CAFC6}"/>
              </a:ext>
            </a:extLst>
          </p:cNvPr>
          <p:cNvSpPr txBox="1"/>
          <p:nvPr/>
        </p:nvSpPr>
        <p:spPr>
          <a:xfrm>
            <a:off x="2950757" y="3165500"/>
            <a:ext cx="13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Pozostałe województwa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4E86F53-61F4-8204-1155-966C09284F2D}"/>
              </a:ext>
            </a:extLst>
          </p:cNvPr>
          <p:cNvSpPr txBox="1"/>
          <p:nvPr/>
        </p:nvSpPr>
        <p:spPr>
          <a:xfrm>
            <a:off x="-7905" y="3119432"/>
            <a:ext cx="12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Województwo dolnośląskie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2985AD5-8800-D837-24F7-2A95252374C5}"/>
              </a:ext>
            </a:extLst>
          </p:cNvPr>
          <p:cNvSpPr txBox="1"/>
          <p:nvPr/>
        </p:nvSpPr>
        <p:spPr>
          <a:xfrm>
            <a:off x="67941" y="2229376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Udział w liczbie płatności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3B32218-412F-F0AD-3B9D-422F78B45610}"/>
              </a:ext>
            </a:extLst>
          </p:cNvPr>
          <p:cNvSpPr txBox="1"/>
          <p:nvPr/>
        </p:nvSpPr>
        <p:spPr>
          <a:xfrm>
            <a:off x="14972" y="3824952"/>
            <a:ext cx="395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Udział bonów wykorzystanych w pełni: </a:t>
            </a:r>
            <a:r>
              <a:rPr lang="pl-PL" sz="1600" b="1" dirty="0">
                <a:solidFill>
                  <a:srgbClr val="00B050"/>
                </a:solidFill>
              </a:rPr>
              <a:t>86,6%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12315CC1-2DD0-9216-243A-02FB6462BDF8}"/>
              </a:ext>
            </a:extLst>
          </p:cNvPr>
          <p:cNvCxnSpPr/>
          <p:nvPr/>
        </p:nvCxnSpPr>
        <p:spPr>
          <a:xfrm flipV="1">
            <a:off x="99815" y="4234582"/>
            <a:ext cx="4133638" cy="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22D681B-0A41-15C9-5E66-ADB7DA762B2C}"/>
              </a:ext>
            </a:extLst>
          </p:cNvPr>
          <p:cNvSpPr txBox="1"/>
          <p:nvPr/>
        </p:nvSpPr>
        <p:spPr>
          <a:xfrm>
            <a:off x="32743" y="4345806"/>
            <a:ext cx="442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PT według powiatów udział w wartości PBT (TOP 5)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0E6DD8F-0A6D-7CD3-B15F-8B1643E8D3C7}"/>
              </a:ext>
            </a:extLst>
          </p:cNvPr>
          <p:cNvGraphicFramePr/>
          <p:nvPr/>
        </p:nvGraphicFramePr>
        <p:xfrm>
          <a:off x="2101135" y="4873328"/>
          <a:ext cx="2368558" cy="15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0DE121BF-5414-A467-94BE-0B585DE5CCF1}"/>
              </a:ext>
            </a:extLst>
          </p:cNvPr>
          <p:cNvGraphicFramePr>
            <a:graphicFrameLocks noGrp="1"/>
          </p:cNvGraphicFramePr>
          <p:nvPr/>
        </p:nvGraphicFramePr>
        <p:xfrm>
          <a:off x="555890" y="4867378"/>
          <a:ext cx="1775312" cy="158229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75312">
                  <a:extLst>
                    <a:ext uri="{9D8B030D-6E8A-4147-A177-3AD203B41FA5}">
                      <a16:colId xmlns:a16="http://schemas.microsoft.com/office/drawing/2014/main" val="1340772008"/>
                    </a:ext>
                  </a:extLst>
                </a:gridCol>
              </a:tblGrid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KOŁOBRZESKI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3251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KOSZALIŃSKI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035425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GRYFICKI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386173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SŁAWIEŃSKI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203880"/>
                  </a:ext>
                </a:extLst>
              </a:tr>
              <a:tr h="316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SZCZECIN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0C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911727"/>
                  </a:ext>
                </a:extLst>
              </a:tr>
            </a:tbl>
          </a:graphicData>
        </a:graphic>
      </p:graphicFrame>
      <p:sp>
        <p:nvSpPr>
          <p:cNvPr id="43" name="pole tekstowe 42">
            <a:extLst>
              <a:ext uri="{FF2B5EF4-FFF2-40B4-BE49-F238E27FC236}">
                <a16:creationId xmlns:a16="http://schemas.microsoft.com/office/drawing/2014/main" id="{23657895-1A1A-8533-1DFB-81F41D65F47A}"/>
              </a:ext>
            </a:extLst>
          </p:cNvPr>
          <p:cNvSpPr txBox="1"/>
          <p:nvPr/>
        </p:nvSpPr>
        <p:spPr>
          <a:xfrm>
            <a:off x="8538369" y="3115688"/>
            <a:ext cx="389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Średnia płatność dla PT: </a:t>
            </a:r>
            <a:r>
              <a:rPr lang="pl-PL" sz="1600" b="1" dirty="0"/>
              <a:t>95,2 tys.</a:t>
            </a:r>
            <a:r>
              <a:rPr lang="pl-PL" sz="1600" dirty="0"/>
              <a:t> </a:t>
            </a:r>
          </a:p>
        </p:txBody>
      </p:sp>
      <p:sp>
        <p:nvSpPr>
          <p:cNvPr id="44" name="Textfeld 136">
            <a:extLst>
              <a:ext uri="{FF2B5EF4-FFF2-40B4-BE49-F238E27FC236}">
                <a16:creationId xmlns:a16="http://schemas.microsoft.com/office/drawing/2014/main" id="{A2772B98-2755-B2D3-347B-F75C9F014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41" y="924858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14,8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feld 136">
            <a:extLst>
              <a:ext uri="{FF2B5EF4-FFF2-40B4-BE49-F238E27FC236}">
                <a16:creationId xmlns:a16="http://schemas.microsoft.com/office/drawing/2014/main" id="{C0AD91F6-E3B7-7E22-7EF2-1CAF52FA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255" y="965502"/>
            <a:ext cx="87039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1218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16,4</a:t>
            </a:r>
            <a:r>
              <a:rPr kumimoji="0" lang="en-US" alt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endParaRPr kumimoji="0" lang="en-US" altLang="cs-CZ" sz="9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92999A7-9F02-0443-7537-0AB4DFA2F8B7}"/>
              </a:ext>
            </a:extLst>
          </p:cNvPr>
          <p:cNvSpPr txBox="1"/>
          <p:nvPr/>
        </p:nvSpPr>
        <p:spPr>
          <a:xfrm>
            <a:off x="8632965" y="4279602"/>
            <a:ext cx="3499532" cy="2462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Środki dla PT z województwa wielkopolskiego i dolnośląskiego,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Charakterystycznym województwem jest również zachodniopomorskie i lubuskie.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Największy udział w wartości PBT dla województwa miały PT z powiatów kołobrzeskiego, koszalińskiego gryfickiego i sławieńskiego.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Województwo charakteryzuje się wysokim odsetkiem w pełni wykorzystanych bonów.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180AF8F5-922A-144A-C262-F97C7648CA75}"/>
              </a:ext>
            </a:extLst>
          </p:cNvPr>
          <p:cNvCxnSpPr>
            <a:cxnSpLocks/>
          </p:cNvCxnSpPr>
          <p:nvPr/>
        </p:nvCxnSpPr>
        <p:spPr>
          <a:xfrm>
            <a:off x="8724506" y="4190879"/>
            <a:ext cx="2991987" cy="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E6950469-EFA8-B698-0868-538F66C8C6F0}"/>
              </a:ext>
            </a:extLst>
          </p:cNvPr>
          <p:cNvSpPr/>
          <p:nvPr/>
        </p:nvSpPr>
        <p:spPr>
          <a:xfrm>
            <a:off x="4521134" y="6018662"/>
            <a:ext cx="250254" cy="205988"/>
          </a:xfrm>
          <a:prstGeom prst="flowChartProcess">
            <a:avLst/>
          </a:prstGeom>
          <a:solidFill>
            <a:srgbClr val="22B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BEE55B33-24AA-955B-326D-0C9FB02EC1CD}"/>
              </a:ext>
            </a:extLst>
          </p:cNvPr>
          <p:cNvSpPr/>
          <p:nvPr/>
        </p:nvSpPr>
        <p:spPr>
          <a:xfrm>
            <a:off x="4521134" y="6306366"/>
            <a:ext cx="250254" cy="205988"/>
          </a:xfrm>
          <a:prstGeom prst="flowChartProcess">
            <a:avLst/>
          </a:prstGeom>
          <a:solidFill>
            <a:srgbClr val="B5E6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>
            <a:extLst>
              <a:ext uri="{FF2B5EF4-FFF2-40B4-BE49-F238E27FC236}">
                <a16:creationId xmlns:a16="http://schemas.microsoft.com/office/drawing/2014/main" id="{4656DFFC-7CEC-6EBB-E249-E01D6BE574E6}"/>
              </a:ext>
            </a:extLst>
          </p:cNvPr>
          <p:cNvSpPr/>
          <p:nvPr/>
        </p:nvSpPr>
        <p:spPr>
          <a:xfrm>
            <a:off x="4521134" y="6594071"/>
            <a:ext cx="250254" cy="205988"/>
          </a:xfrm>
          <a:prstGeom prst="flowChartProcess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8973FE4-A10C-1725-D067-C9F9BD4B72C6}"/>
              </a:ext>
            </a:extLst>
          </p:cNvPr>
          <p:cNvSpPr txBox="1"/>
          <p:nvPr/>
        </p:nvSpPr>
        <p:spPr>
          <a:xfrm>
            <a:off x="4752900" y="5864684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największym udziałem, najbardziej charakterystyczne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29FAE07-4D33-2136-4475-D0791305EE3D}"/>
              </a:ext>
            </a:extLst>
          </p:cNvPr>
          <p:cNvSpPr txBox="1"/>
          <p:nvPr/>
        </p:nvSpPr>
        <p:spPr>
          <a:xfrm>
            <a:off x="4734412" y="6224650"/>
            <a:ext cx="327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 lub/i charakterystyczne.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F56FA349-7137-F098-EB87-D50B8938AF76}"/>
              </a:ext>
            </a:extLst>
          </p:cNvPr>
          <p:cNvSpPr txBox="1"/>
          <p:nvPr/>
        </p:nvSpPr>
        <p:spPr>
          <a:xfrm>
            <a:off x="4741416" y="6585639"/>
            <a:ext cx="362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Województwa z udziałem powyżej 5%.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B9EC8418-F0CC-00ED-4716-CFDD852ABB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1611" y="4639664"/>
            <a:ext cx="1404365" cy="13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5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7921" y="1254370"/>
            <a:ext cx="9179168" cy="1808284"/>
          </a:xfrm>
        </p:spPr>
        <p:txBody>
          <a:bodyPr>
            <a:noAutofit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Polski Bon Turystyczny</a:t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— firmy</a:t>
            </a:r>
          </a:p>
        </p:txBody>
      </p:sp>
    </p:spTree>
    <p:extLst>
      <p:ext uri="{BB962C8B-B14F-4D97-AF65-F5344CB8AC3E}">
        <p14:creationId xmlns:p14="http://schemas.microsoft.com/office/powerpoint/2010/main" val="3713747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2677" y="365128"/>
            <a:ext cx="9177323" cy="947858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Metodologia badania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65620" y="1900935"/>
            <a:ext cx="94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Metoda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3724" y="3340497"/>
            <a:ext cx="172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Próba badawcza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88769" y="5291560"/>
            <a:ext cx="35977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b="1" dirty="0"/>
              <a:t>24 maja – 2 czerwca 2023 roku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83723" y="4765375"/>
            <a:ext cx="17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Termin realizacji</a:t>
            </a:r>
          </a:p>
        </p:txBody>
      </p:sp>
      <p:pic>
        <p:nvPicPr>
          <p:cNvPr id="15" name="Picture 2" descr="C:\Users\martyna\Desktop\full set\CA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702" y="2255005"/>
            <a:ext cx="720000" cy="720000"/>
          </a:xfrm>
          <a:prstGeom prst="rect">
            <a:avLst/>
          </a:prstGeom>
          <a:noFill/>
        </p:spPr>
      </p:pic>
      <p:pic>
        <p:nvPicPr>
          <p:cNvPr id="16" name="Picture 3" descr="C:\Users\martyna\Desktop\full set\pro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5702" y="3752359"/>
            <a:ext cx="720000" cy="720000"/>
          </a:xfrm>
          <a:prstGeom prst="rect">
            <a:avLst/>
          </a:prstGeom>
          <a:noFill/>
        </p:spPr>
      </p:pic>
      <p:pic>
        <p:nvPicPr>
          <p:cNvPr id="17" name="Picture 4" descr="C:\Users\martyna\Desktop\full set\concept_teste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5702" y="5144188"/>
            <a:ext cx="720000" cy="720000"/>
          </a:xfrm>
          <a:prstGeom prst="rect">
            <a:avLst/>
          </a:prstGeom>
          <a:noFill/>
        </p:spPr>
      </p:pic>
      <p:cxnSp>
        <p:nvCxnSpPr>
          <p:cNvPr id="18" name="Łącznik prosty 20"/>
          <p:cNvCxnSpPr/>
          <p:nvPr/>
        </p:nvCxnSpPr>
        <p:spPr>
          <a:xfrm>
            <a:off x="2470731" y="1894676"/>
            <a:ext cx="0" cy="464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688771" y="2242709"/>
            <a:ext cx="7826829" cy="64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/>
              <a:t>Badanie zostało zrealizowane </a:t>
            </a:r>
            <a:r>
              <a:rPr lang="pl-PL" sz="1500" b="1" dirty="0"/>
              <a:t>metodą CAWI (Computer Assisted Web Interview)</a:t>
            </a:r>
            <a:br>
              <a:rPr lang="pl-PL" sz="1500" b="1" dirty="0"/>
            </a:br>
            <a:r>
              <a:rPr lang="pl-PL" sz="1500" b="1" dirty="0"/>
              <a:t>na panelu internetowym</a:t>
            </a:r>
            <a:r>
              <a:rPr lang="pl-PL" sz="1500" dirty="0"/>
              <a:t>.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688771" y="3636451"/>
            <a:ext cx="8674929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pl-PL" sz="1500" dirty="0"/>
              <a:t>Badanie zostało przeprowadzone na próbie firm świadczących usługi turystyczne,</a:t>
            </a:r>
            <a:br>
              <a:rPr lang="pl-PL" sz="1500" dirty="0"/>
            </a:br>
            <a:r>
              <a:rPr lang="pl-PL" sz="1500" dirty="0"/>
              <a:t>które przystąpiły do programu Polskiego Bonu Turystycznego</a:t>
            </a:r>
            <a:endParaRPr lang="pl-PL" sz="1500" b="1" dirty="0"/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pl-PL" sz="1500" b="1" dirty="0"/>
              <a:t>W badaniu wzięło udział N=1206 firm.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9CA354-9931-4259-939C-2B8FB85872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43176" y="5453142"/>
            <a:ext cx="1441048" cy="1294778"/>
          </a:xfrm>
        </p:spPr>
        <p:txBody>
          <a:bodyPr/>
          <a:lstStyle/>
          <a:p>
            <a:fld id="{45999E98-9AA7-41D8-B304-4D2BDA62FCDE}" type="slidenum">
              <a:rPr lang="pl-PL" sz="2000" smtClean="0"/>
              <a:pPr/>
              <a:t>48</a:t>
            </a:fld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29883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2465" y="832758"/>
            <a:ext cx="9177323" cy="535202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+mn-lt"/>
              </a:rPr>
              <a:t>Charakterystyka demograficzna próby</a:t>
            </a:r>
          </a:p>
        </p:txBody>
      </p:sp>
      <p:sp>
        <p:nvSpPr>
          <p:cNvPr id="27" name="pole tekstowe 18"/>
          <p:cNvSpPr txBox="1"/>
          <p:nvPr/>
        </p:nvSpPr>
        <p:spPr>
          <a:xfrm>
            <a:off x="4933233" y="1800147"/>
            <a:ext cx="284870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WIELKOŚĆ PRZEDSIĘBIORSTWA</a:t>
            </a:r>
            <a:endParaRPr lang="en-US" sz="1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29" name="pole tekstowe 23"/>
          <p:cNvSpPr txBox="1"/>
          <p:nvPr/>
        </p:nvSpPr>
        <p:spPr>
          <a:xfrm>
            <a:off x="2028449" y="1800147"/>
            <a:ext cx="2160240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WIELKOŚĆ MIEJSCOWOŚCI</a:t>
            </a:r>
            <a:endParaRPr lang="en-US" sz="1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aphicFrame>
        <p:nvGraphicFramePr>
          <p:cNvPr id="30" name="Wykres 24"/>
          <p:cNvGraphicFramePr/>
          <p:nvPr>
            <p:extLst>
              <p:ext uri="{D42A27DB-BD31-4B8C-83A1-F6EECF244321}">
                <p14:modId xmlns:p14="http://schemas.microsoft.com/office/powerpoint/2010/main" val="1137180708"/>
              </p:ext>
            </p:extLst>
          </p:nvPr>
        </p:nvGraphicFramePr>
        <p:xfrm>
          <a:off x="958272" y="2107924"/>
          <a:ext cx="3449331" cy="35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75CA9CB-C1BD-4FB6-B2A1-6B95E145E716}"/>
              </a:ext>
            </a:extLst>
          </p:cNvPr>
          <p:cNvSpPr txBox="1"/>
          <p:nvPr/>
        </p:nvSpPr>
        <p:spPr>
          <a:xfrm>
            <a:off x="8686197" y="1056966"/>
            <a:ext cx="145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/>
              <a:t>N=1206</a:t>
            </a:r>
          </a:p>
        </p:txBody>
      </p:sp>
      <p:sp>
        <p:nvSpPr>
          <p:cNvPr id="13" name="Symbol zastępczy numeru slajdu 3">
            <a:extLst>
              <a:ext uri="{FF2B5EF4-FFF2-40B4-BE49-F238E27FC236}">
                <a16:creationId xmlns:a16="http://schemas.microsoft.com/office/drawing/2014/main" id="{53ED1743-7A37-4859-8041-4DD242E095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43176" y="5453142"/>
            <a:ext cx="1441048" cy="1294778"/>
          </a:xfrm>
        </p:spPr>
        <p:txBody>
          <a:bodyPr/>
          <a:lstStyle/>
          <a:p>
            <a:fld id="{45999E98-9AA7-41D8-B304-4D2BDA62FCDE}" type="slidenum">
              <a:rPr lang="pl-PL" sz="2000" smtClean="0"/>
              <a:pPr/>
              <a:t>49</a:t>
            </a:fld>
            <a:endParaRPr lang="pl-PL" sz="2000" dirty="0"/>
          </a:p>
        </p:txBody>
      </p:sp>
      <p:graphicFrame>
        <p:nvGraphicFramePr>
          <p:cNvPr id="5" name="Wykres 24">
            <a:extLst>
              <a:ext uri="{FF2B5EF4-FFF2-40B4-BE49-F238E27FC236}">
                <a16:creationId xmlns:a16="http://schemas.microsoft.com/office/drawing/2014/main" id="{40B37D8D-CC19-E4AE-F477-FE6D925AC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534456"/>
              </p:ext>
            </p:extLst>
          </p:nvPr>
        </p:nvGraphicFramePr>
        <p:xfrm>
          <a:off x="4236457" y="2189202"/>
          <a:ext cx="3449331" cy="35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0394739-3624-B005-8BE1-9C5C75FC8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16415"/>
              </p:ext>
            </p:extLst>
          </p:nvPr>
        </p:nvGraphicFramePr>
        <p:xfrm>
          <a:off x="4670116" y="2176788"/>
          <a:ext cx="1455009" cy="252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55009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Mikro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(&lt;10 pracowników)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Małe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(10-50 pracowników)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Średnie</a:t>
                      </a:r>
                      <a:b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(51-250 pracowników)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Duże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(251+ pracowników)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CF3C154-7A81-A3EF-A847-7C73D90B5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35907"/>
              </p:ext>
            </p:extLst>
          </p:nvPr>
        </p:nvGraphicFramePr>
        <p:xfrm>
          <a:off x="1399866" y="2178058"/>
          <a:ext cx="1455009" cy="2376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55009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Wieś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Małe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(&lt;10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Średnie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(10-100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Duże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(&gt;100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88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284E-7047-AA37-0CA0-30E86220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i rekomendacje (1/5)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06C726-C5E3-E239-D6DC-2D1B8B3B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941"/>
            <a:ext cx="10915650" cy="2888117"/>
          </a:xfrm>
        </p:spPr>
        <p:txBody>
          <a:bodyPr>
            <a:normAutofit/>
          </a:bodyPr>
          <a:lstStyle/>
          <a:p>
            <a:r>
              <a:rPr lang="pl-PL" sz="2000" dirty="0"/>
              <a:t>Polski Bon Turystyczny spotkał się z dużym zainteresowaniem Beneficjentów. </a:t>
            </a:r>
          </a:p>
          <a:p>
            <a:r>
              <a:rPr lang="pl-PL" sz="2000" dirty="0"/>
              <a:t>Dzięki PBT zorganizowano wypoczynek/wyjazd dla ponad 6,3 miliona dzieci.</a:t>
            </a:r>
          </a:p>
          <a:p>
            <a:r>
              <a:rPr lang="pl-PL" sz="2000" dirty="0"/>
              <a:t>Ponad </a:t>
            </a:r>
            <a:r>
              <a:rPr lang="pl-PL" sz="2000" b="1" dirty="0"/>
              <a:t>88% </a:t>
            </a:r>
            <a:r>
              <a:rPr lang="pl-PL" sz="2000" dirty="0"/>
              <a:t>wygenerowanych bonów zostało aktywowanych.</a:t>
            </a:r>
          </a:p>
          <a:p>
            <a:r>
              <a:rPr lang="pl-PL" sz="2000" dirty="0"/>
              <a:t>Ponad </a:t>
            </a:r>
            <a:r>
              <a:rPr lang="pl-PL" sz="2000" b="1" dirty="0"/>
              <a:t>75% </a:t>
            </a:r>
            <a:r>
              <a:rPr lang="pl-PL" sz="2000" dirty="0"/>
              <a:t>aktywowanych bonów zostało wykorzystane w całości. Przy czym wartość aktywowanych bonów została wydatkowana w skali kraju w ponad </a:t>
            </a:r>
            <a:r>
              <a:rPr lang="pl-PL" sz="2000" b="1" dirty="0"/>
              <a:t>93%.</a:t>
            </a:r>
          </a:p>
          <a:p>
            <a:r>
              <a:rPr lang="pl-PL" sz="2000" dirty="0"/>
              <a:t>Bony wykorzystane zostały przeważnie w miejscowościach turystycznych lub w firmach organizujących wypoczynek z siedzibą w dużych miastach wojewódzkich.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95775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740262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Jaki rodzaj usług turystycznych świadczy Pana firma?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</p:spTree>
    <p:extLst>
      <p:ext uri="{BB962C8B-B14F-4D97-AF65-F5344CB8AC3E}">
        <p14:creationId xmlns:p14="http://schemas.microsoft.com/office/powerpoint/2010/main" val="2011248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45665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Ilu spośród klientów korzystających z usług firmy płaciło Polskim Bonem Turystycznym?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BDB150-9C76-790C-73D1-A091F36D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69494"/>
              </p:ext>
            </p:extLst>
          </p:nvPr>
        </p:nvGraphicFramePr>
        <p:xfrm>
          <a:off x="580901" y="1873934"/>
          <a:ext cx="3373854" cy="266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1% do 25%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26% do 50%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51% do 75%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76% do 100%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5469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trudno powiedzieć,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to niemożliwe do oszacowania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33637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F8254DB-00CA-95DC-4C31-49ECE2C9221F}"/>
              </a:ext>
            </a:extLst>
          </p:cNvPr>
          <p:cNvSpPr txBox="1"/>
          <p:nvPr/>
        </p:nvSpPr>
        <p:spPr>
          <a:xfrm>
            <a:off x="6877050" y="4886311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połowie firm nawet co czwarty klient opłacał usługi bonem turystycznym.</a:t>
            </a:r>
          </a:p>
          <a:p>
            <a:r>
              <a:rPr lang="pl-PL" dirty="0"/>
              <a:t>W co piątej firmie nawet więcej niż co drugi klient opłacał usługi bonem turystycznym.</a:t>
            </a:r>
          </a:p>
        </p:txBody>
      </p:sp>
    </p:spTree>
    <p:extLst>
      <p:ext uri="{BB962C8B-B14F-4D97-AF65-F5344CB8AC3E}">
        <p14:creationId xmlns:p14="http://schemas.microsoft.com/office/powerpoint/2010/main" val="14792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003277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Ilu spośród klientów firmy po raz pierwszy skorzystało z wypoczynku dzięki Polskiemu Bonowi Turystycznemu?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BDB150-9C76-790C-73D1-A091F36D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69536"/>
              </p:ext>
            </p:extLst>
          </p:nvPr>
        </p:nvGraphicFramePr>
        <p:xfrm>
          <a:off x="580901" y="1873934"/>
          <a:ext cx="3373854" cy="266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1% do 25%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26% do 50%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51% do 75%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76% do 100%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5469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trudno powiedzieć,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to niemożliwe do oszacowania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33637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F8254DB-00CA-95DC-4C31-49ECE2C9221F}"/>
              </a:ext>
            </a:extLst>
          </p:cNvPr>
          <p:cNvSpPr txBox="1"/>
          <p:nvPr/>
        </p:nvSpPr>
        <p:spPr>
          <a:xfrm>
            <a:off x="7019925" y="4886311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Warto podkreślić, iż zdaniem firm, duża część ich klientów po praz pierwszy skorzystała z wypoczynku dzięki polskiemu bonowi turystycznemu.</a:t>
            </a:r>
          </a:p>
        </p:txBody>
      </p:sp>
    </p:spTree>
    <p:extLst>
      <p:ext uri="{BB962C8B-B14F-4D97-AF65-F5344CB8AC3E}">
        <p14:creationId xmlns:p14="http://schemas.microsoft.com/office/powerpoint/2010/main" val="292160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672396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5975452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5825684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46%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4773823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11%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4941003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9462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których klienci po raz pierwszy płacili Polskim Bonem Turystycznym (N=963)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klienci, którzy dzięki Polskiemu Bonowi Turystycznemu po raz pierwszy skorzystali z Państwa usług,</a:t>
            </a:r>
            <a:b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skorzystają ponownie z usług firmy (powrócą)?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2">
            <a:extLst>
              <a:ext uri="{FF2B5EF4-FFF2-40B4-BE49-F238E27FC236}">
                <a16:creationId xmlns:a16="http://schemas.microsoft.com/office/drawing/2014/main" id="{2F8254DB-00CA-95DC-4C31-49ECE2C9221F}"/>
              </a:ext>
            </a:extLst>
          </p:cNvPr>
          <p:cNvSpPr txBox="1"/>
          <p:nvPr/>
        </p:nvSpPr>
        <p:spPr>
          <a:xfrm>
            <a:off x="7115175" y="4581362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Blisko  połowa firm uważa, że klienci, którzy pierwszy raz skorzystali z usług firmy, wróci do nich ponownie.</a:t>
            </a:r>
          </a:p>
        </p:txBody>
      </p:sp>
    </p:spTree>
    <p:extLst>
      <p:ext uri="{BB962C8B-B14F-4D97-AF65-F5344CB8AC3E}">
        <p14:creationId xmlns:p14="http://schemas.microsoft.com/office/powerpoint/2010/main" val="1830074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752851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767082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617314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63%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5222554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5389734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możliwość pobierania zaliczek opłacanych bonem turystycznym wpłynęła korzystnie na płynność</a:t>
            </a:r>
            <a:b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Państwa przedsiębiorstwa w okresie pandemii COVID-19?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8396B7E-F46F-DA8C-D6E1-55177ED27CFA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sp>
        <p:nvSpPr>
          <p:cNvPr id="2" name="pole tekstowe 2">
            <a:extLst>
              <a:ext uri="{FF2B5EF4-FFF2-40B4-BE49-F238E27FC236}">
                <a16:creationId xmlns:a16="http://schemas.microsoft.com/office/drawing/2014/main" id="{2F8254DB-00CA-95DC-4C31-49ECE2C9221F}"/>
              </a:ext>
            </a:extLst>
          </p:cNvPr>
          <p:cNvSpPr txBox="1"/>
          <p:nvPr/>
        </p:nvSpPr>
        <p:spPr>
          <a:xfrm>
            <a:off x="7096125" y="5662429"/>
            <a:ext cx="4819651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2/3 firm pozytywnie ocenia wpływ bonu na płynność przedsiębiorstwa w okresie pandemii.</a:t>
            </a:r>
          </a:p>
        </p:txBody>
      </p:sp>
    </p:spTree>
    <p:extLst>
      <p:ext uri="{BB962C8B-B14F-4D97-AF65-F5344CB8AC3E}">
        <p14:creationId xmlns:p14="http://schemas.microsoft.com/office/powerpoint/2010/main" val="2159921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365986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Jaka część przychodów z działalności Pana firmy pochodziła z płatności Polskim Bonem Turystycznym?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BDB150-9C76-790C-73D1-A091F36D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90612"/>
              </p:ext>
            </p:extLst>
          </p:nvPr>
        </p:nvGraphicFramePr>
        <p:xfrm>
          <a:off x="580901" y="1873934"/>
          <a:ext cx="3373854" cy="222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do 25%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26% do 50%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51% do 75%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od 76% do 100%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5469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trudno powiedzieć,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to niemożliwe do oszacowania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33637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F8254DB-00CA-95DC-4C31-49ECE2C9221F}"/>
              </a:ext>
            </a:extLst>
          </p:cNvPr>
          <p:cNvSpPr txBox="1"/>
          <p:nvPr/>
        </p:nvSpPr>
        <p:spPr>
          <a:xfrm>
            <a:off x="7029450" y="4581362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Bon stanowił istotne źródło przychodu dla firm.</a:t>
            </a:r>
          </a:p>
          <a:p>
            <a:r>
              <a:rPr lang="pl-PL" dirty="0"/>
              <a:t>Dla co trzeciej firmy stanowił co najmniej 26% przychodów.</a:t>
            </a:r>
          </a:p>
        </p:txBody>
      </p:sp>
    </p:spTree>
    <p:extLst>
      <p:ext uri="{BB962C8B-B14F-4D97-AF65-F5344CB8AC3E}">
        <p14:creationId xmlns:p14="http://schemas.microsoft.com/office/powerpoint/2010/main" val="32170981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519433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jakim sezonie klienci najczęściej realizowali w Pana firmie Polski Bon Turystyczny?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BDB150-9C76-790C-73D1-A091F36D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891"/>
              </p:ext>
            </p:extLst>
          </p:nvPr>
        </p:nvGraphicFramePr>
        <p:xfrm>
          <a:off x="580901" y="1873934"/>
          <a:ext cx="3373854" cy="133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szczyt sezonu turystycznego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poza szczytem sezonu turystycznego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jest to trudne do określenia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992DF28-332C-FA01-3705-EAA3BC00A516}"/>
              </a:ext>
            </a:extLst>
          </p:cNvPr>
          <p:cNvSpPr txBox="1"/>
          <p:nvPr/>
        </p:nvSpPr>
        <p:spPr>
          <a:xfrm>
            <a:off x="6962775" y="4969828"/>
            <a:ext cx="4819651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¾ firm deklaruje, że klienci najczęściej realizowali bon w sezonie turystycznym.</a:t>
            </a:r>
          </a:p>
        </p:txBody>
      </p:sp>
    </p:spTree>
    <p:extLst>
      <p:ext uri="{BB962C8B-B14F-4D97-AF65-F5344CB8AC3E}">
        <p14:creationId xmlns:p14="http://schemas.microsoft.com/office/powerpoint/2010/main" val="36653774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364248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851749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701981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44%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5832157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34%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5999337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Polski Bon Turystyczny przyczynił się do wyrównania liczby klientów w okresie szczytu sezonu turystycznego</a:t>
            </a:r>
            <a:b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poza sezonem korzystających z usług Pana firmy?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8396B7E-F46F-DA8C-D6E1-55177ED27CFA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559E686-E17B-C249-6342-98B360A243F0}"/>
              </a:ext>
            </a:extLst>
          </p:cNvPr>
          <p:cNvSpPr txBox="1"/>
          <p:nvPr/>
        </p:nvSpPr>
        <p:spPr>
          <a:xfrm>
            <a:off x="7055643" y="5406106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Bon przyczyniał się do wyrównywania liczby klientów w sezonie/ poza sezonem w przypadku 44% firm.</a:t>
            </a:r>
          </a:p>
        </p:txBody>
      </p:sp>
    </p:spTree>
    <p:extLst>
      <p:ext uri="{BB962C8B-B14F-4D97-AF65-F5344CB8AC3E}">
        <p14:creationId xmlns:p14="http://schemas.microsoft.com/office/powerpoint/2010/main" val="1983591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856818"/>
              </p:ext>
            </p:extLst>
          </p:nvPr>
        </p:nvGraphicFramePr>
        <p:xfrm>
          <a:off x="1668665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Jakie inne korzyści uzyskali Państwo dzięki udziałowi w programie Polski Bon Turystyczny? (pytanie wielokrotnego wyboru)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BDB150-9C76-790C-73D1-A091F36D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89968"/>
              </p:ext>
            </p:extLst>
          </p:nvPr>
        </p:nvGraphicFramePr>
        <p:xfrm>
          <a:off x="491062" y="1873934"/>
          <a:ext cx="5013097" cy="266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013097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pozyskanie nowych klientów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rozszerzenie działań promocyjnych i marketingowych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894854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ochrona miejsc pracy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584621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zwiększenie skali działalności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757873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wprowadzenie nowych usług w celu udoskonalenia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oferty dla korzystających z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inne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DF065ACF-0174-C692-7A0C-9BE1F10012DE}"/>
              </a:ext>
            </a:extLst>
          </p:cNvPr>
          <p:cNvSpPr txBox="1"/>
          <p:nvPr/>
        </p:nvSpPr>
        <p:spPr>
          <a:xfrm>
            <a:off x="7038975" y="4696734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Bon pozwolił firmom pozyskać nowych klientów, ale również rozszerzyć swój działalność (w różnych obszarach) i ochronić miejsca pracy.</a:t>
            </a:r>
          </a:p>
        </p:txBody>
      </p:sp>
    </p:spTree>
    <p:extLst>
      <p:ext uri="{BB962C8B-B14F-4D97-AF65-F5344CB8AC3E}">
        <p14:creationId xmlns:p14="http://schemas.microsoft.com/office/powerpoint/2010/main" val="42709821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102323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Ile pieniędzy dodatkowo wydali klienci wykorzystujący Polski Bon Turystyczny i korzystający z usług Pana firmy?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BDB150-9C76-790C-73D1-A091F36D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00114"/>
              </p:ext>
            </p:extLst>
          </p:nvPr>
        </p:nvGraphicFramePr>
        <p:xfrm>
          <a:off x="580901" y="1873934"/>
          <a:ext cx="3373854" cy="3108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zł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 zł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101 do 500 zł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501 do 1000 zł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773836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1001 do 2000 zł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1090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więcej niż 2000 zł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838394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mam zdania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70183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F634C0B6-41B4-2C3A-7C8A-5E10DD858103}"/>
              </a:ext>
            </a:extLst>
          </p:cNvPr>
          <p:cNvSpPr txBox="1"/>
          <p:nvPr/>
        </p:nvSpPr>
        <p:spPr>
          <a:xfrm>
            <a:off x="7105650" y="4969503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zaledwie co dwunastej firmie klienci nie wydali wraz z bonem dodatkowych pieniędzy.</a:t>
            </a:r>
          </a:p>
          <a:p>
            <a:r>
              <a:rPr lang="pl-PL" dirty="0"/>
              <a:t>Głównie klienci wydawali dodatkowo między 100 a 1000 PLN.</a:t>
            </a:r>
          </a:p>
        </p:txBody>
      </p:sp>
    </p:spTree>
    <p:extLst>
      <p:ext uri="{BB962C8B-B14F-4D97-AF65-F5344CB8AC3E}">
        <p14:creationId xmlns:p14="http://schemas.microsoft.com/office/powerpoint/2010/main" val="19739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284E-7047-AA37-0CA0-30E86220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i rekomendacje (2/5)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06C726-C5E3-E239-D6DC-2D1B8B3B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941"/>
            <a:ext cx="10915650" cy="2888117"/>
          </a:xfrm>
        </p:spPr>
        <p:txBody>
          <a:bodyPr>
            <a:normAutofit/>
          </a:bodyPr>
          <a:lstStyle/>
          <a:p>
            <a:r>
              <a:rPr lang="pl-PL" sz="2000" dirty="0"/>
              <a:t>Do programu zapisało się niemal 32 tysiące Podmiotów Turystycznych.</a:t>
            </a:r>
          </a:p>
          <a:p>
            <a:r>
              <a:rPr lang="pl-PL" sz="2000" dirty="0"/>
              <a:t>Wypłaty z PBT otrzymało ponad 28 tysięcy firm, co stanowi 88,5% zarejestrowanych w bazie.</a:t>
            </a:r>
          </a:p>
          <a:p>
            <a:r>
              <a:rPr lang="pl-PL" sz="2000" dirty="0"/>
              <a:t>Średni łączna wartość płatności na rzecz Podmiotu Turystycznego wyniosła: 111,5 tysiąca złotych</a:t>
            </a:r>
          </a:p>
          <a:p>
            <a:r>
              <a:rPr lang="pl-PL" sz="2000" dirty="0"/>
              <a:t>Łączna wartość programu Polski Bon Turystyczny wyniosła 3,169 miliarda złotych, co stanowi niemal 96% wartości wygenerowanych bonów.</a:t>
            </a:r>
          </a:p>
          <a:p>
            <a:r>
              <a:rPr lang="pl-PL" sz="2000" dirty="0"/>
              <a:t>Większość bonów została zrealizowana w jednym Podmiocie Turystycznym.</a:t>
            </a:r>
          </a:p>
        </p:txBody>
      </p:sp>
    </p:spTree>
    <p:extLst>
      <p:ext uri="{BB962C8B-B14F-4D97-AF65-F5344CB8AC3E}">
        <p14:creationId xmlns:p14="http://schemas.microsoft.com/office/powerpoint/2010/main" val="30757704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822884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077050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5927282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38%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6805819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6972999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wprowadzenie Polskiego Bonu Turystycznego wpłynęło na zmianę oferty turystycznej Pana firmy?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8396B7E-F46F-DA8C-D6E1-55177ED27CFA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07BA998-6BD7-E97A-4BE4-FBF3A0C9C4E7}"/>
              </a:ext>
            </a:extLst>
          </p:cNvPr>
          <p:cNvSpPr txBox="1"/>
          <p:nvPr/>
        </p:nvSpPr>
        <p:spPr>
          <a:xfrm>
            <a:off x="7074946" y="5385430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Zdaniem 38% firm wprowadzenie bonu turystycznego wpłynęło na zmianę oferty turystycznej firmy.</a:t>
            </a:r>
          </a:p>
        </p:txBody>
      </p:sp>
    </p:spTree>
    <p:extLst>
      <p:ext uri="{BB962C8B-B14F-4D97-AF65-F5344CB8AC3E}">
        <p14:creationId xmlns:p14="http://schemas.microsoft.com/office/powerpoint/2010/main" val="3687111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927191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271785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122017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40%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6568754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48%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6735934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Polski Bon Turystyczny wpłynął na zwiększenie inwestycji w Pana firmie?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8396B7E-F46F-DA8C-D6E1-55177ED27CFA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2EA19B3-2262-70C8-CF2C-D6BF1A3805EB}"/>
              </a:ext>
            </a:extLst>
          </p:cNvPr>
          <p:cNvSpPr txBox="1"/>
          <p:nvPr/>
        </p:nvSpPr>
        <p:spPr>
          <a:xfrm>
            <a:off x="7105650" y="5624157"/>
            <a:ext cx="4819651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40 % firm deklaruje, że bon wpłynął na zwiększenie inwestycji w ich firmach.</a:t>
            </a:r>
          </a:p>
        </p:txBody>
      </p:sp>
    </p:spTree>
    <p:extLst>
      <p:ext uri="{BB962C8B-B14F-4D97-AF65-F5344CB8AC3E}">
        <p14:creationId xmlns:p14="http://schemas.microsoft.com/office/powerpoint/2010/main" val="24175600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911871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Pana firma przystąpiła do dodatkowego programu certyfikacji oferowanego przez Polską Organizację Turystyczną?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BDB150-9C76-790C-73D1-A091F36D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2937"/>
              </p:ext>
            </p:extLst>
          </p:nvPr>
        </p:nvGraphicFramePr>
        <p:xfrm>
          <a:off x="580901" y="1873934"/>
          <a:ext cx="3373854" cy="888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D50B89AB-3966-4E9E-7128-B60954D0E5D9}"/>
              </a:ext>
            </a:extLst>
          </p:cNvPr>
          <p:cNvSpPr txBox="1"/>
          <p:nvPr/>
        </p:nvSpPr>
        <p:spPr>
          <a:xfrm>
            <a:off x="7105650" y="5624157"/>
            <a:ext cx="4819651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44% firm przystąpiło do programu certyfikacji oferowanego przez POT.</a:t>
            </a:r>
          </a:p>
        </p:txBody>
      </p:sp>
    </p:spTree>
    <p:extLst>
      <p:ext uri="{BB962C8B-B14F-4D97-AF65-F5344CB8AC3E}">
        <p14:creationId xmlns:p14="http://schemas.microsoft.com/office/powerpoint/2010/main" val="31044552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664492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347985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198217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32%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6263954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37%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6431134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udział w programie certyfikacji POT zwiększył przychody Pana firmy pochodzące z bonu turystycznego?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8396B7E-F46F-DA8C-D6E1-55177ED27CFA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których firma przystąpiła do programu certyfikacji POT (N=526) </a:t>
            </a:r>
          </a:p>
        </p:txBody>
      </p:sp>
    </p:spTree>
    <p:extLst>
      <p:ext uri="{BB962C8B-B14F-4D97-AF65-F5344CB8AC3E}">
        <p14:creationId xmlns:p14="http://schemas.microsoft.com/office/powerpoint/2010/main" val="3674558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619762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852690" y="2007880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702922" y="2370959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86%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4228779" y="408197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3%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4395959" y="371889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Jak Pana firma ocenia program Polski Bon Turystyczny?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8396B7E-F46F-DA8C-D6E1-55177ED27CFA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EE1D74D-44CD-A0E6-953B-A9A1EC2EE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34457"/>
              </p:ext>
            </p:extLst>
          </p:nvPr>
        </p:nvGraphicFramePr>
        <p:xfrm>
          <a:off x="589367" y="1877396"/>
          <a:ext cx="3373854" cy="3528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588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BARDZO POZYTYWNIE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POZYTYWNIE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TROCHĘ NEGATYWNIE,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TROCHĘ POZYTYWNIE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NEGATYWNIE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3627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BARDZO NEGATYWNIE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54692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TRUDNO POWIEDZIEĆ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33637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99C2B80-36D2-E70E-7D86-D8F086136ED6}"/>
              </a:ext>
            </a:extLst>
          </p:cNvPr>
          <p:cNvSpPr txBox="1"/>
          <p:nvPr/>
        </p:nvSpPr>
        <p:spPr>
          <a:xfrm>
            <a:off x="7124700" y="5086067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Aż 86% firm pozytywnie ocenia program Polskiego Bonu Turystycznego.</a:t>
            </a:r>
          </a:p>
          <a:p>
            <a:r>
              <a:rPr lang="pl-PL" dirty="0"/>
              <a:t>Warto podkreślić, że aż co druga firma ocenia go bardzo pozytywnie.</a:t>
            </a:r>
          </a:p>
        </p:txBody>
      </p:sp>
    </p:spTree>
    <p:extLst>
      <p:ext uri="{BB962C8B-B14F-4D97-AF65-F5344CB8AC3E}">
        <p14:creationId xmlns:p14="http://schemas.microsoft.com/office/powerpoint/2010/main" val="219332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145684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775554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625786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92%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4219254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4386434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Pana firma chciałaby kontynuować udział w programie Polski Bon Turystyczny w kolejnych latach?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159120D-7033-3385-03AC-B5124C8F39F6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6F71848-DD01-A984-6F4F-804F74D6304A}"/>
              </a:ext>
            </a:extLst>
          </p:cNvPr>
          <p:cNvSpPr txBox="1"/>
          <p:nvPr/>
        </p:nvSpPr>
        <p:spPr>
          <a:xfrm>
            <a:off x="7124700" y="5086067"/>
            <a:ext cx="4819651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praktyce prawie wszystkie firmy chciałyby wziąć udział w kontynuacji programu bonowego.</a:t>
            </a:r>
          </a:p>
        </p:txBody>
      </p:sp>
    </p:spTree>
    <p:extLst>
      <p:ext uri="{BB962C8B-B14F-4D97-AF65-F5344CB8AC3E}">
        <p14:creationId xmlns:p14="http://schemas.microsoft.com/office/powerpoint/2010/main" val="3870849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215098"/>
              </p:ext>
            </p:extLst>
          </p:nvPr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775554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625786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88%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4219254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4386434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Pana firma poleciłaby udział w programie Polski Bon Turystyczny innym firmom?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159120D-7033-3385-03AC-B5124C8F39F6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(N=1206)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FCA7F5C-17A6-C128-74ED-F47CC740B75E}"/>
              </a:ext>
            </a:extLst>
          </p:cNvPr>
          <p:cNvSpPr txBox="1"/>
          <p:nvPr/>
        </p:nvSpPr>
        <p:spPr>
          <a:xfrm>
            <a:off x="7124700" y="5086067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Absolutna większość firm poleciłaby udział w programie Polskiego Bonu Turystycznego innym firmom.</a:t>
            </a:r>
          </a:p>
        </p:txBody>
      </p:sp>
    </p:spTree>
    <p:extLst>
      <p:ext uri="{BB962C8B-B14F-4D97-AF65-F5344CB8AC3E}">
        <p14:creationId xmlns:p14="http://schemas.microsoft.com/office/powerpoint/2010/main" val="8207300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7921" y="1254370"/>
            <a:ext cx="9179168" cy="1808284"/>
          </a:xfrm>
        </p:spPr>
        <p:txBody>
          <a:bodyPr>
            <a:noAutofit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Polski Bon Turystyczny – osoby indywidualne</a:t>
            </a:r>
          </a:p>
        </p:txBody>
      </p:sp>
    </p:spTree>
    <p:extLst>
      <p:ext uri="{BB962C8B-B14F-4D97-AF65-F5344CB8AC3E}">
        <p14:creationId xmlns:p14="http://schemas.microsoft.com/office/powerpoint/2010/main" val="26067766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2677" y="365128"/>
            <a:ext cx="9177323" cy="947858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Metodologia badania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65620" y="1900935"/>
            <a:ext cx="94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Metoda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3724" y="3340497"/>
            <a:ext cx="172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Próba badawcza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88769" y="5291560"/>
            <a:ext cx="35977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b="1" dirty="0"/>
              <a:t> 25 maja –  4 czerwca 2023 roku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83723" y="4765375"/>
            <a:ext cx="17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Termin realizacji</a:t>
            </a:r>
          </a:p>
        </p:txBody>
      </p:sp>
      <p:pic>
        <p:nvPicPr>
          <p:cNvPr id="15" name="Picture 2" descr="C:\Users\martyna\Desktop\full set\CA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702" y="2255005"/>
            <a:ext cx="720000" cy="720000"/>
          </a:xfrm>
          <a:prstGeom prst="rect">
            <a:avLst/>
          </a:prstGeom>
          <a:noFill/>
        </p:spPr>
      </p:pic>
      <p:pic>
        <p:nvPicPr>
          <p:cNvPr id="16" name="Picture 3" descr="C:\Users\martyna\Desktop\full set\pro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5702" y="3752359"/>
            <a:ext cx="720000" cy="720000"/>
          </a:xfrm>
          <a:prstGeom prst="rect">
            <a:avLst/>
          </a:prstGeom>
          <a:noFill/>
        </p:spPr>
      </p:pic>
      <p:pic>
        <p:nvPicPr>
          <p:cNvPr id="17" name="Picture 4" descr="C:\Users\martyna\Desktop\full set\concept_teste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5702" y="5144188"/>
            <a:ext cx="720000" cy="720000"/>
          </a:xfrm>
          <a:prstGeom prst="rect">
            <a:avLst/>
          </a:prstGeom>
          <a:noFill/>
        </p:spPr>
      </p:pic>
      <p:cxnSp>
        <p:nvCxnSpPr>
          <p:cNvPr id="18" name="Łącznik prosty 20"/>
          <p:cNvCxnSpPr/>
          <p:nvPr/>
        </p:nvCxnSpPr>
        <p:spPr>
          <a:xfrm>
            <a:off x="2470731" y="1894676"/>
            <a:ext cx="0" cy="464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688771" y="2242709"/>
            <a:ext cx="7826829" cy="64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/>
              <a:t>Badanie zostało zrealizowane </a:t>
            </a:r>
            <a:r>
              <a:rPr lang="pl-PL" sz="1500" b="1" dirty="0"/>
              <a:t>metodą CAWI (Computer Assisted Web Interview)</a:t>
            </a:r>
            <a:br>
              <a:rPr lang="pl-PL" sz="1500" b="1" dirty="0"/>
            </a:br>
            <a:r>
              <a:rPr lang="pl-PL" sz="1500" b="1" dirty="0"/>
              <a:t>na panelu internetowym</a:t>
            </a:r>
            <a:r>
              <a:rPr lang="pl-PL" sz="1500" dirty="0"/>
              <a:t>.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688771" y="3636451"/>
            <a:ext cx="8674929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pl-PL" sz="1500" dirty="0"/>
              <a:t>Badanie zostało przeprowadzone na ogólnopolskiej próbie osób</a:t>
            </a:r>
            <a:br>
              <a:rPr lang="pl-PL" sz="1500" dirty="0"/>
            </a:br>
            <a:r>
              <a:rPr lang="pl-PL" sz="1500" dirty="0"/>
              <a:t>uprawnionych do otrzymania Polskiego Bonu Turystycznego</a:t>
            </a:r>
            <a:endParaRPr lang="pl-PL" sz="1500" b="1" dirty="0"/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pl-PL" sz="1500" b="1" dirty="0"/>
              <a:t>W badaniu wzięło udział N=1223 osób.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9CA354-9931-4259-939C-2B8FB85872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43176" y="5453142"/>
            <a:ext cx="1441048" cy="1294778"/>
          </a:xfrm>
        </p:spPr>
        <p:txBody>
          <a:bodyPr/>
          <a:lstStyle/>
          <a:p>
            <a:fld id="{45999E98-9AA7-41D8-B304-4D2BDA62FCDE}" type="slidenum">
              <a:rPr lang="pl-PL" sz="2000" smtClean="0"/>
              <a:pPr/>
              <a:t>68</a:t>
            </a:fld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66231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2465" y="832758"/>
            <a:ext cx="9177323" cy="535202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+mn-lt"/>
              </a:rPr>
              <a:t>Charakterystyka demograficzna próby</a:t>
            </a:r>
          </a:p>
        </p:txBody>
      </p:sp>
      <p:sp>
        <p:nvSpPr>
          <p:cNvPr id="27" name="pole tekstowe 18"/>
          <p:cNvSpPr txBox="1"/>
          <p:nvPr/>
        </p:nvSpPr>
        <p:spPr>
          <a:xfrm>
            <a:off x="7268064" y="1800147"/>
            <a:ext cx="284870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WIELKOŚĆ MIEJSCOWOŚCI</a:t>
            </a:r>
            <a:endParaRPr lang="en-US" sz="1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29" name="pole tekstowe 23"/>
          <p:cNvSpPr txBox="1"/>
          <p:nvPr/>
        </p:nvSpPr>
        <p:spPr>
          <a:xfrm>
            <a:off x="2028449" y="1800147"/>
            <a:ext cx="2160240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PŁEĆ</a:t>
            </a:r>
            <a:endParaRPr lang="en-US" sz="1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aphicFrame>
        <p:nvGraphicFramePr>
          <p:cNvPr id="30" name="Wykres 24"/>
          <p:cNvGraphicFramePr/>
          <p:nvPr/>
        </p:nvGraphicFramePr>
        <p:xfrm>
          <a:off x="958272" y="2107924"/>
          <a:ext cx="3449331" cy="35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75CA9CB-C1BD-4FB6-B2A1-6B95E145E716}"/>
              </a:ext>
            </a:extLst>
          </p:cNvPr>
          <p:cNvSpPr txBox="1"/>
          <p:nvPr/>
        </p:nvSpPr>
        <p:spPr>
          <a:xfrm>
            <a:off x="8686197" y="1056966"/>
            <a:ext cx="145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/>
              <a:t>N=1223</a:t>
            </a:r>
          </a:p>
        </p:txBody>
      </p:sp>
      <p:sp>
        <p:nvSpPr>
          <p:cNvPr id="13" name="Symbol zastępczy numeru slajdu 3">
            <a:extLst>
              <a:ext uri="{FF2B5EF4-FFF2-40B4-BE49-F238E27FC236}">
                <a16:creationId xmlns:a16="http://schemas.microsoft.com/office/drawing/2014/main" id="{53ED1743-7A37-4859-8041-4DD242E095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43176" y="5453142"/>
            <a:ext cx="1441048" cy="1294778"/>
          </a:xfrm>
        </p:spPr>
        <p:txBody>
          <a:bodyPr/>
          <a:lstStyle/>
          <a:p>
            <a:fld id="{45999E98-9AA7-41D8-B304-4D2BDA62FCDE}" type="slidenum">
              <a:rPr lang="pl-PL" sz="2000" smtClean="0"/>
              <a:pPr/>
              <a:t>69</a:t>
            </a:fld>
            <a:endParaRPr lang="pl-PL" sz="2000" dirty="0"/>
          </a:p>
        </p:txBody>
      </p:sp>
      <p:graphicFrame>
        <p:nvGraphicFramePr>
          <p:cNvPr id="5" name="Wykres 24">
            <a:extLst>
              <a:ext uri="{FF2B5EF4-FFF2-40B4-BE49-F238E27FC236}">
                <a16:creationId xmlns:a16="http://schemas.microsoft.com/office/drawing/2014/main" id="{40B37D8D-CC19-E4AE-F477-FE6D925AC75E}"/>
              </a:ext>
            </a:extLst>
          </p:cNvPr>
          <p:cNvGraphicFramePr/>
          <p:nvPr/>
        </p:nvGraphicFramePr>
        <p:xfrm>
          <a:off x="6571288" y="2189202"/>
          <a:ext cx="3449331" cy="35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CF3C154-7A81-A3EF-A847-7C73D90B550B}"/>
              </a:ext>
            </a:extLst>
          </p:cNvPr>
          <p:cNvGraphicFramePr>
            <a:graphicFrameLocks noGrp="1"/>
          </p:cNvGraphicFramePr>
          <p:nvPr/>
        </p:nvGraphicFramePr>
        <p:xfrm>
          <a:off x="1399866" y="2178058"/>
          <a:ext cx="1455009" cy="1188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55009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Kobiety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Mężczyźni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F63150D-3C4E-3F2A-66B5-3B444359D0A2}"/>
              </a:ext>
            </a:extLst>
          </p:cNvPr>
          <p:cNvGraphicFramePr>
            <a:graphicFrameLocks noGrp="1"/>
          </p:cNvGraphicFramePr>
          <p:nvPr/>
        </p:nvGraphicFramePr>
        <p:xfrm>
          <a:off x="6975055" y="2257960"/>
          <a:ext cx="1455009" cy="297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55009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Wieś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Małe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(&lt;20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Średnie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(21-99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Duże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(100-500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Wielkie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(&gt;500 tys.)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97323"/>
                  </a:ext>
                </a:extLst>
              </a:tr>
            </a:tbl>
          </a:graphicData>
        </a:graphic>
      </p:graphicFrame>
      <p:sp>
        <p:nvSpPr>
          <p:cNvPr id="4" name="pole tekstowe 18">
            <a:extLst>
              <a:ext uri="{FF2B5EF4-FFF2-40B4-BE49-F238E27FC236}">
                <a16:creationId xmlns:a16="http://schemas.microsoft.com/office/drawing/2014/main" id="{C894082F-F4AA-E85A-6B03-870C3D91AD17}"/>
              </a:ext>
            </a:extLst>
          </p:cNvPr>
          <p:cNvSpPr txBox="1"/>
          <p:nvPr/>
        </p:nvSpPr>
        <p:spPr>
          <a:xfrm>
            <a:off x="4298989" y="1800147"/>
            <a:ext cx="284870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WIEK</a:t>
            </a:r>
            <a:endParaRPr lang="en-US" sz="1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aphicFrame>
        <p:nvGraphicFramePr>
          <p:cNvPr id="7" name="Wykres 24">
            <a:extLst>
              <a:ext uri="{FF2B5EF4-FFF2-40B4-BE49-F238E27FC236}">
                <a16:creationId xmlns:a16="http://schemas.microsoft.com/office/drawing/2014/main" id="{2D6C33AB-25C9-3481-0B98-A08B833ED2BB}"/>
              </a:ext>
            </a:extLst>
          </p:cNvPr>
          <p:cNvGraphicFramePr/>
          <p:nvPr/>
        </p:nvGraphicFramePr>
        <p:xfrm>
          <a:off x="3602213" y="2189202"/>
          <a:ext cx="3449331" cy="35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0901C72-806E-C849-8E62-0A0060529B9E}"/>
              </a:ext>
            </a:extLst>
          </p:cNvPr>
          <p:cNvGraphicFramePr>
            <a:graphicFrameLocks noGrp="1"/>
          </p:cNvGraphicFramePr>
          <p:nvPr/>
        </p:nvGraphicFramePr>
        <p:xfrm>
          <a:off x="3997103" y="2257960"/>
          <a:ext cx="1455009" cy="297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55009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18-24 lata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25-34 lata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35-44 lata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45-54 lata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lat lub więcej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9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30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284E-7047-AA37-0CA0-30E86220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i rekomendacje (3/5)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06C726-C5E3-E239-D6DC-2D1B8B3B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941"/>
            <a:ext cx="10915650" cy="2888117"/>
          </a:xfrm>
        </p:spPr>
        <p:txBody>
          <a:bodyPr>
            <a:normAutofit/>
          </a:bodyPr>
          <a:lstStyle/>
          <a:p>
            <a:r>
              <a:rPr lang="pl-PL" sz="2000" dirty="0"/>
              <a:t>Polski Bon Turystyczny jest bardzo pozytywnie oceniony zarówno przez firmy jak i osoby indywidualne.</a:t>
            </a:r>
          </a:p>
          <a:p>
            <a:r>
              <a:rPr lang="pl-PL" sz="2000" dirty="0"/>
              <a:t>Absolutna większość firm pozytywnie ocenia program, poleciłaby udział w nim innym firmom oraz chciała kontynuacji udziału w programie.</a:t>
            </a:r>
          </a:p>
          <a:p>
            <a:r>
              <a:rPr lang="pl-PL" sz="2000" dirty="0"/>
              <a:t>W przypadku firm główne korzyści to poszerzenie bazy klientów, poprawa płynności finansowej, rozwój oferty usługowej, utrzymanie miejsc pracy i dodatkowe środki na inwestycje.</a:t>
            </a:r>
          </a:p>
          <a:p>
            <a:r>
              <a:rPr lang="pl-PL" sz="2000" dirty="0"/>
              <a:t>Polski Bon Turystyczny, w ocenie firm, „przyniósł” dodatkowe pieniądze od klientów.</a:t>
            </a:r>
          </a:p>
          <a:p>
            <a:r>
              <a:rPr lang="pl-PL" sz="2000" dirty="0"/>
              <a:t>Co ważne program bonowy pozwolił na skorzystanie z usług turystycznych osobom, które do tej pory nie korzystały z oferty wypoczynkowo-turystycznej.</a:t>
            </a:r>
          </a:p>
        </p:txBody>
      </p:sp>
    </p:spTree>
    <p:extLst>
      <p:ext uri="{BB962C8B-B14F-4D97-AF65-F5344CB8AC3E}">
        <p14:creationId xmlns:p14="http://schemas.microsoft.com/office/powerpoint/2010/main" val="27264512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Który opis dotyczący aktywacji i wykorzystania bonu turystycznego pasuje do Ciebie najbardziej?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(N=1223)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580901" y="1873934"/>
          <a:ext cx="3373854" cy="1776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aktywowałem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wykorzystałem w całości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aktywowałem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aktywowałem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wykorzystałem tylko częściowo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aktywowałem,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 nie wykorzystałem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6F86829-E975-55DC-EC7D-BE601EA638C3}"/>
              </a:ext>
            </a:extLst>
          </p:cNvPr>
          <p:cNvSpPr txBox="1"/>
          <p:nvPr/>
        </p:nvSpPr>
        <p:spPr>
          <a:xfrm>
            <a:off x="4599016" y="5178698"/>
            <a:ext cx="7240560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Ponad 2/3 ankietowanych aktywowało i wykorzystało bon w całości.</a:t>
            </a:r>
          </a:p>
          <a:p>
            <a:r>
              <a:rPr lang="pl-PL" dirty="0"/>
              <a:t>Prawie co dziesiąty badany wykorzystał bon częściowo.</a:t>
            </a:r>
          </a:p>
          <a:p>
            <a:r>
              <a:rPr lang="pl-PL" dirty="0"/>
              <a:t>23% ankietowanych nie wykorzystało bonu.</a:t>
            </a:r>
          </a:p>
        </p:txBody>
      </p:sp>
    </p:spTree>
    <p:extLst>
      <p:ext uri="{BB962C8B-B14F-4D97-AF65-F5344CB8AC3E}">
        <p14:creationId xmlns:p14="http://schemas.microsoft.com/office/powerpoint/2010/main" val="15611574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856110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Dlaczego nie zdecydowałeś się aktywować bonu turystycznego?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nie aktywowali bonu turystycznego (N=186)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736848" y="1873934"/>
          <a:ext cx="3954755" cy="3528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54755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potrzebowałem bonu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usługi, z których korzystałem nie przyjmowały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wiedziałem, że mogę skorzystać z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zapomniałem, że mogę skorzystać z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02216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kwota bonu była niewystarczająca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3415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wiedziałem, że jest taki program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2814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procedura aktywacji była zbyt skomplikowana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418101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inny powód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998D64E4-48EE-9AFC-17A3-B09D08D0622B}"/>
              </a:ext>
            </a:extLst>
          </p:cNvPr>
          <p:cNvSpPr txBox="1"/>
          <p:nvPr/>
        </p:nvSpPr>
        <p:spPr>
          <a:xfrm>
            <a:off x="7086599" y="3429000"/>
            <a:ext cx="4819651" cy="2585323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Co czwarta osoba, która nie aktywowała bonu uważa, że nie był jej potrzebny.</a:t>
            </a:r>
          </a:p>
          <a:p>
            <a:r>
              <a:rPr lang="pl-PL" dirty="0"/>
              <a:t>17% wskazań dotyczy usług, za które nie można było zapłacić bonem.</a:t>
            </a:r>
          </a:p>
          <a:p>
            <a:r>
              <a:rPr lang="pl-PL" dirty="0"/>
              <a:t>Co piąta osoba nie wiedziała, że może skorzystać z bonu lub nie wiedziała, że istnieje taki program.</a:t>
            </a:r>
          </a:p>
          <a:p>
            <a:r>
              <a:rPr lang="pl-PL" dirty="0"/>
              <a:t>Dla zaledwie 5% badanych nie aktywujących bonu, procedura aktywacji bonu była zbyt skomplikowana.</a:t>
            </a:r>
          </a:p>
        </p:txBody>
      </p:sp>
    </p:spTree>
    <p:extLst>
      <p:ext uri="{BB962C8B-B14F-4D97-AF65-F5344CB8AC3E}">
        <p14:creationId xmlns:p14="http://schemas.microsoft.com/office/powerpoint/2010/main" val="19192404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856110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Dlaczego nie zdecydowałeś się skorzystać z bonu turystycznego?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834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turystyczny, ale jeszcze go nie wykorzystali (N=102)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736848" y="1873934"/>
          <a:ext cx="3954755" cy="2646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54755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usługi, z których korzystałem nie przyjmowały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kwota bonu była niewystarczająca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zapomniałem, że mogę skorzystać z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 płatności był zbyt skomplikowany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02216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potrzebowałem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3415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inny powód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28146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371CAB5-9ACF-C4E9-B47F-994531F4564D}"/>
              </a:ext>
            </a:extLst>
          </p:cNvPr>
          <p:cNvSpPr txBox="1"/>
          <p:nvPr/>
        </p:nvSpPr>
        <p:spPr>
          <a:xfrm>
            <a:off x="7096124" y="4581362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Główną barierą dla osób, które aktywowały, ale nie skorzystały z bonu, była niemożność opłacenia usługi za pomocą bonu.</a:t>
            </a:r>
          </a:p>
        </p:txBody>
      </p:sp>
    </p:spTree>
    <p:extLst>
      <p:ext uri="{BB962C8B-B14F-4D97-AF65-F5344CB8AC3E}">
        <p14:creationId xmlns:p14="http://schemas.microsoft.com/office/powerpoint/2010/main" val="34036066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856110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Kiedy skorzystałeś z bonu turystycznego po raz pierwszy?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736848" y="1873934"/>
          <a:ext cx="3954755" cy="3087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54755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poł. 2020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poł. 2021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poł. 2021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poł. 2022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02216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poł. 2022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13715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I – 31 III 2023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3415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Dokonałem płatności przed 31 III 2023,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 z usługi skorzystam w późniejszym terminie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28146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00D2C470-B824-4782-0B3C-1433CC10980E}"/>
              </a:ext>
            </a:extLst>
          </p:cNvPr>
          <p:cNvSpPr txBox="1"/>
          <p:nvPr/>
        </p:nvSpPr>
        <p:spPr>
          <a:xfrm>
            <a:off x="7143749" y="4083771"/>
            <a:ext cx="4819651" cy="1754326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Druga połowa roku to czas w którym najczęściej korzystano z bonu (zarówno w roku 2021 jak i 2022).</a:t>
            </a:r>
          </a:p>
          <a:p>
            <a:r>
              <a:rPr lang="pl-PL" dirty="0"/>
              <a:t>Zachowanie to obejmuje ponad 60% ankietowanych, którzy aktywowali i wykorzystali bon w całości.</a:t>
            </a:r>
          </a:p>
        </p:txBody>
      </p:sp>
    </p:spTree>
    <p:extLst>
      <p:ext uri="{BB962C8B-B14F-4D97-AF65-F5344CB8AC3E}">
        <p14:creationId xmlns:p14="http://schemas.microsoft.com/office/powerpoint/2010/main" val="25059540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856110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Kiedy korzystałeś z bonu turystycznego?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736848" y="1873934"/>
          <a:ext cx="3954755" cy="3087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54755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okresie wakacyjnym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między sezonami turystycznymi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okresie ferii zimowych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czasie długich weekendów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02216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okresie Świąt Wielkanocnych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13715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między sezonami turystycznymi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3415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okresie świąt Bożego Narodzenia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28146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EB63E688-A018-BD85-5F42-E64B75F6A32F}"/>
              </a:ext>
            </a:extLst>
          </p:cNvPr>
          <p:cNvSpPr txBox="1"/>
          <p:nvPr/>
        </p:nvSpPr>
        <p:spPr>
          <a:xfrm>
            <a:off x="7077074" y="3750366"/>
            <a:ext cx="4819651" cy="1754326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Kluczowy moment korzystania z bonu turystycznego to wakacje.</a:t>
            </a:r>
          </a:p>
          <a:p>
            <a:r>
              <a:rPr lang="pl-PL" dirty="0"/>
              <a:t>Jednak w 30% przypadków bon wykorzystywany jest w okresie poza wakacyjnym (głównie między sezonami turystycznymi), w okresie ferii zimowych oraz długich weekendów.</a:t>
            </a:r>
          </a:p>
        </p:txBody>
      </p:sp>
    </p:spTree>
    <p:extLst>
      <p:ext uri="{BB962C8B-B14F-4D97-AF65-F5344CB8AC3E}">
        <p14:creationId xmlns:p14="http://schemas.microsoft.com/office/powerpoint/2010/main" val="11609548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856110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Skąd dowiedziałeś się o możliwości skorzystania z bonu turystycznego?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59268" y="1873934"/>
          <a:ext cx="4632336" cy="352800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632336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reklama w telewizji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znajomi/rodzina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strona ZUSu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reklama w Internecie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022164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137152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reklama w radiu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34154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reklama w prasie ogólnokrajowej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28146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strona Polskiej Organizacji Turystycznej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120857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obiekcie noclegowym, od organizatora wyjazdu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470778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reklama w prasie lokalnej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67547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reklama outdoorowa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925076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podczas wydarzenia, festynu, w którym brałem udział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865318"/>
                  </a:ext>
                </a:extLst>
              </a:tr>
              <a:tr h="27138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16365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9DA6ABFB-8217-B5A2-9831-60EF62F1CE82}"/>
              </a:ext>
            </a:extLst>
          </p:cNvPr>
          <p:cNvSpPr txBox="1"/>
          <p:nvPr/>
        </p:nvSpPr>
        <p:spPr>
          <a:xfrm>
            <a:off x="7077074" y="4858361"/>
            <a:ext cx="4819651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Najczęstsze źródła wiedzy o bonie turystycznym to reklama w TV i Internecie, znajomi, strona ZUS.</a:t>
            </a:r>
          </a:p>
        </p:txBody>
      </p:sp>
    </p:spTree>
    <p:extLst>
      <p:ext uri="{BB962C8B-B14F-4D97-AF65-F5344CB8AC3E}">
        <p14:creationId xmlns:p14="http://schemas.microsoft.com/office/powerpoint/2010/main" val="13467760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365977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216209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61%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4859548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19%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5026728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Jak oceniasz procedurę aktywacji bonu turystycznego?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9D37E02-F0E7-8FA9-9125-C9CC9C859CD6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8A41421-13C9-89F7-8513-1956A416454A}"/>
              </a:ext>
            </a:extLst>
          </p:cNvPr>
          <p:cNvSpPr txBox="1"/>
          <p:nvPr/>
        </p:nvSpPr>
        <p:spPr>
          <a:xfrm>
            <a:off x="7077074" y="4858361"/>
            <a:ext cx="4819651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Dla 60% ankietowanych procedura aktywacji bonu jest łatwa, dla niecałych 20% trudna.</a:t>
            </a:r>
          </a:p>
        </p:txBody>
      </p:sp>
    </p:spTree>
    <p:extLst>
      <p:ext uri="{BB962C8B-B14F-4D97-AF65-F5344CB8AC3E}">
        <p14:creationId xmlns:p14="http://schemas.microsoft.com/office/powerpoint/2010/main" val="8997023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C83E70A6-9AFB-4F36-B665-A10F07B1F4A5}"/>
              </a:ext>
            </a:extLst>
          </p:cNvPr>
          <p:cNvSpPr/>
          <p:nvPr/>
        </p:nvSpPr>
        <p:spPr>
          <a:xfrm>
            <a:off x="6589497" y="2078904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447151-7FEA-4A53-9501-33E67E94702F}"/>
              </a:ext>
            </a:extLst>
          </p:cNvPr>
          <p:cNvSpPr txBox="1"/>
          <p:nvPr/>
        </p:nvSpPr>
        <p:spPr>
          <a:xfrm>
            <a:off x="6439729" y="2441983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70C0"/>
                </a:solidFill>
              </a:rPr>
              <a:t>66%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06882-8814-4079-B082-60434585A6EB}"/>
              </a:ext>
            </a:extLst>
          </p:cNvPr>
          <p:cNvSpPr txBox="1"/>
          <p:nvPr/>
        </p:nvSpPr>
        <p:spPr>
          <a:xfrm>
            <a:off x="4717308" y="4555048"/>
            <a:ext cx="13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16%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E2CEE3D6-7CF0-45A6-A7F1-C74C681D0621}"/>
              </a:ext>
            </a:extLst>
          </p:cNvPr>
          <p:cNvSpPr/>
          <p:nvPr/>
        </p:nvSpPr>
        <p:spPr>
          <a:xfrm>
            <a:off x="4884488" y="4191969"/>
            <a:ext cx="203894" cy="10647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Jak oceniasz procedurę płatności bonem turystycznym za usługi turystyczne?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9D37E02-F0E7-8FA9-9125-C9CC9C859CD6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BF1A7F-B585-B358-2514-E82AE40E1C9D}"/>
              </a:ext>
            </a:extLst>
          </p:cNvPr>
          <p:cNvSpPr txBox="1"/>
          <p:nvPr/>
        </p:nvSpPr>
        <p:spPr>
          <a:xfrm>
            <a:off x="7129320" y="4933515"/>
            <a:ext cx="4819651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Dla 2/3 ankietowanych płatność bonem oceniana jest jako łatwa, dla 16% jako trudna.</a:t>
            </a:r>
          </a:p>
        </p:txBody>
      </p:sp>
    </p:spTree>
    <p:extLst>
      <p:ext uri="{BB962C8B-B14F-4D97-AF65-F5344CB8AC3E}">
        <p14:creationId xmlns:p14="http://schemas.microsoft.com/office/powerpoint/2010/main" val="12715221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możliwość skorzystania z bonu turystycznego przekonała Cię do zorganizowania wypoczynku</a:t>
            </a:r>
            <a:b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między VIII 2020 a III 2023 roku, na który w przeciwnym wypadku byś się nie zdecydował?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9D37E02-F0E7-8FA9-9125-C9CC9C859CD6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A561D30-FAE9-1216-3C0C-7F7D9310A42E}"/>
              </a:ext>
            </a:extLst>
          </p:cNvPr>
          <p:cNvSpPr txBox="1"/>
          <p:nvPr/>
        </p:nvSpPr>
        <p:spPr>
          <a:xfrm>
            <a:off x="7143749" y="4581362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Dla 2/3 ankietowanych bon stanowił katalizator do zorganizowania wypoczynku, na który w przeciwnym razie by się nie zdecydowali.</a:t>
            </a:r>
          </a:p>
        </p:txBody>
      </p:sp>
    </p:spTree>
    <p:extLst>
      <p:ext uri="{BB962C8B-B14F-4D97-AF65-F5344CB8AC3E}">
        <p14:creationId xmlns:p14="http://schemas.microsoft.com/office/powerpoint/2010/main" val="3804488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możliwość skorzystania z bonu turystycznego przekonała Cię do zorganizowania wypoczynku dla siebie,</a:t>
            </a:r>
            <a:b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swojej rodziny lub swoich dzieci w Polsce zamiast za granicą?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9D37E02-F0E7-8FA9-9125-C9CC9C859CD6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FDE483C-73E7-7445-26B3-509FED10D0DE}"/>
              </a:ext>
            </a:extLst>
          </p:cNvPr>
          <p:cNvSpPr txBox="1"/>
          <p:nvPr/>
        </p:nvSpPr>
        <p:spPr>
          <a:xfrm>
            <a:off x="7077074" y="4718448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Bon stanowi istotną promocję turystyki w Polsce.</a:t>
            </a:r>
          </a:p>
          <a:p>
            <a:r>
              <a:rPr lang="pl-PL" dirty="0"/>
              <a:t>Dla 60% ankietowanych stanowił zachętę do organizacji wypoczynku w Polsce, a nie zagranicą.</a:t>
            </a:r>
          </a:p>
        </p:txBody>
      </p:sp>
    </p:spTree>
    <p:extLst>
      <p:ext uri="{BB962C8B-B14F-4D97-AF65-F5344CB8AC3E}">
        <p14:creationId xmlns:p14="http://schemas.microsoft.com/office/powerpoint/2010/main" val="137708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284E-7047-AA37-0CA0-30E86220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i rekomendacje (4/5)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06C726-C5E3-E239-D6DC-2D1B8B3B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34"/>
            <a:ext cx="10915650" cy="4135892"/>
          </a:xfrm>
        </p:spPr>
        <p:txBody>
          <a:bodyPr>
            <a:normAutofit/>
          </a:bodyPr>
          <a:lstStyle/>
          <a:p>
            <a:r>
              <a:rPr lang="pl-PL" sz="2000" dirty="0"/>
              <a:t>Obserwacje firm są zgodne z opinią indywidualnych klientów, którzy deklarują, że dzięki bonowi mogli skorzystać z usług turystycznych z których inaczej nie skorzystaliby.</a:t>
            </a:r>
          </a:p>
          <a:p>
            <a:r>
              <a:rPr lang="pl-PL" sz="2000" dirty="0"/>
              <a:t>Bon turystyczny pozwolił klientom na odwiedzenie miejsc, w których dotychczas jeszcze nie byli, a także na promocję polskiej turystyki – istotna część klientów dzięki wsparciu bonu, pozostawiła pieniądze w Polsce rezygnując z ofert zagranicznych.</a:t>
            </a:r>
          </a:p>
          <a:p>
            <a:r>
              <a:rPr lang="pl-PL" sz="2000" dirty="0"/>
              <a:t>Generalnie procedura aktywacji i płacenia bonem została oceniona pozytywnie.</a:t>
            </a:r>
          </a:p>
          <a:p>
            <a:r>
              <a:rPr lang="pl-PL" sz="2000" dirty="0"/>
              <a:t>Nie wykorzystanie bonu wiąże się głównie z dwoma elementami:</a:t>
            </a:r>
          </a:p>
          <a:p>
            <a:pPr lvl="1"/>
            <a:r>
              <a:rPr lang="pl-PL" sz="2000" dirty="0"/>
              <a:t>Brakiem możliwości płacenia bonem w wybranym miejscu</a:t>
            </a:r>
          </a:p>
          <a:p>
            <a:pPr lvl="1"/>
            <a:r>
              <a:rPr lang="pl-PL" sz="2000" dirty="0"/>
              <a:t>Zapomnieniem o posiadaniu bonu</a:t>
            </a:r>
          </a:p>
          <a:p>
            <a:r>
              <a:rPr lang="pl-PL" sz="2000" dirty="0"/>
              <a:t>Bon pozwolił również osobom niepełnosprawnym  na skorzystanie z wypoczynku o charakterze sanatoryjno-leczniczym.</a:t>
            </a:r>
          </a:p>
        </p:txBody>
      </p:sp>
    </p:spTree>
    <p:extLst>
      <p:ext uri="{BB962C8B-B14F-4D97-AF65-F5344CB8AC3E}">
        <p14:creationId xmlns:p14="http://schemas.microsoft.com/office/powerpoint/2010/main" val="583640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856110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Jakiego rodzaju wypoczynek sfinansowałeś dzięki bonowi turystycznemu?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67734" y="1873935"/>
          <a:ext cx="4632336" cy="3528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632336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kwatery prywatne/apartamenty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hotel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 rozrywki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pensjonat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0221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obozy lub kolonie dla dzieci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1371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ośrodek wczasowy/sanatoryjny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341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agroturystyka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281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wycieczka turystyczna bez noclegu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1208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wycieczka turystyczna z noclegiem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4707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 wycieczkowy/schronisko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675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ośrodek szkoleniowo-wypoczynkowy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9250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kemping/pole biwakowe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865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1636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8621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F8254DB-00CA-95DC-4C31-49ECE2C9221F}"/>
              </a:ext>
            </a:extLst>
          </p:cNvPr>
          <p:cNvSpPr txBox="1"/>
          <p:nvPr/>
        </p:nvSpPr>
        <p:spPr>
          <a:xfrm>
            <a:off x="7143749" y="4083771"/>
            <a:ext cx="4819651" cy="147732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Dzięki bonowi Polacy skorzystali z szerokiej puli organizacji wypoczynku.</a:t>
            </a:r>
          </a:p>
          <a:p>
            <a:r>
              <a:rPr lang="pl-PL" dirty="0"/>
              <a:t>Kluczowe miejsca to kwatery prywatne, apartamenty, pensjonaty, hotele, parki rozrywki oraz kolonie i obozy dla dzieci.</a:t>
            </a:r>
          </a:p>
        </p:txBody>
      </p:sp>
    </p:spTree>
    <p:extLst>
      <p:ext uri="{BB962C8B-B14F-4D97-AF65-F5344CB8AC3E}">
        <p14:creationId xmlns:p14="http://schemas.microsoft.com/office/powerpoint/2010/main" val="13048319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dzięki bonowi turystycznemu zorganizowałeś wypoczynek rodzinny w miejscu,</a:t>
            </a:r>
            <a:b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którego dotychczas Twoja rodzina nie odwiedziła?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9D37E02-F0E7-8FA9-9125-C9CC9C859CD6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05820BD-012D-7E4B-26A2-2FF9EF0188FB}"/>
              </a:ext>
            </a:extLst>
          </p:cNvPr>
          <p:cNvSpPr txBox="1"/>
          <p:nvPr/>
        </p:nvSpPr>
        <p:spPr>
          <a:xfrm>
            <a:off x="7077074" y="4441448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72% ankietowanych dzięki bonowi turystycznemu zorganizowała wypoczynek turystyczny w miejscach, których do tej pory wcześniej nie odwiedzała.</a:t>
            </a:r>
          </a:p>
        </p:txBody>
      </p:sp>
    </p:spTree>
    <p:extLst>
      <p:ext uri="{BB962C8B-B14F-4D97-AF65-F5344CB8AC3E}">
        <p14:creationId xmlns:p14="http://schemas.microsoft.com/office/powerpoint/2010/main" val="37901480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zaoszczędzone dzięki bonowi turystycznemu pieniądze przeznaczyłeś na inne cele,</a:t>
            </a:r>
            <a:b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których w przeciwnym wypadku nie udałoby Ci się zrealizować?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9D37E02-F0E7-8FA9-9125-C9CC9C859CD6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C281E85-320B-BCA3-9704-840F0E557D46}"/>
              </a:ext>
            </a:extLst>
          </p:cNvPr>
          <p:cNvSpPr txBox="1"/>
          <p:nvPr/>
        </p:nvSpPr>
        <p:spPr>
          <a:xfrm>
            <a:off x="7143749" y="4441448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Zdecydowana większość badanych deklaruje, że dzięki bonowi turystycznemu przeznaczyła pieniądze na inne cele, których w przeciwnym wypadku nie udałoby się im zrealizować.</a:t>
            </a:r>
          </a:p>
        </p:txBody>
      </p:sp>
    </p:spTree>
    <p:extLst>
      <p:ext uri="{BB962C8B-B14F-4D97-AF65-F5344CB8AC3E}">
        <p14:creationId xmlns:p14="http://schemas.microsoft.com/office/powerpoint/2010/main" val="39609300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856110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jaki cel przeznaczyłeś pieniądze zaoszczędzone dzięki bonowi turystycznemu? (pytanie wielokrotnego wyboru)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736848" y="1873934"/>
          <a:ext cx="3954755" cy="3087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54755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potrzeby dzieci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dodatkowe usługi turystyczne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bieżące koszty życia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wydatki związane z domem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02216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przeznaczyłem pieniędzy na żaden dodatkowy cel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13715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3415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pamiętam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28146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C416FEC1-1C23-56C2-2D52-D01325B6B83C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dzięki bonowi turystycznemu zaoszczędzili pieniądze na inne cele (N=566)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9B171E4-7A88-C513-301A-5F3724B9CB48}"/>
              </a:ext>
            </a:extLst>
          </p:cNvPr>
          <p:cNvSpPr txBox="1"/>
          <p:nvPr/>
        </p:nvSpPr>
        <p:spPr>
          <a:xfrm>
            <a:off x="7143749" y="4083771"/>
            <a:ext cx="4819651" cy="147732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Połowa ankietowanych przeznaczyła zaoszczędzone pieniądze na potrzeby dzieci, 28% ankietowanych na dodatkowe usługi turystyczne, blisko połowa na wydatki związane z domem lub bieżące koszty życia.</a:t>
            </a:r>
          </a:p>
        </p:txBody>
      </p:sp>
    </p:spTree>
    <p:extLst>
      <p:ext uri="{BB962C8B-B14F-4D97-AF65-F5344CB8AC3E}">
        <p14:creationId xmlns:p14="http://schemas.microsoft.com/office/powerpoint/2010/main" val="40201735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A3441631-4135-5AAC-C040-3608F9B8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 wgrałeś dodatkowe świadczenie w formie bonu związane z orzeczeniem o niepełnosprawności?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9D37E02-F0E7-8FA9-9125-C9CC9C859CD6}"/>
              </a:ext>
            </a:extLst>
          </p:cNvPr>
          <p:cNvSpPr/>
          <p:nvPr/>
        </p:nvSpPr>
        <p:spPr>
          <a:xfrm>
            <a:off x="1004357" y="5778863"/>
            <a:ext cx="8482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 i wykorzystali go w całości lub częściowo (N=935)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29C0BC7-4D38-94DE-EA31-4AA0F5F6ED5B}"/>
              </a:ext>
            </a:extLst>
          </p:cNvPr>
          <p:cNvSpPr txBox="1"/>
          <p:nvPr/>
        </p:nvSpPr>
        <p:spPr>
          <a:xfrm>
            <a:off x="7077074" y="4581362"/>
            <a:ext cx="4819651" cy="92333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Co dziesiąty ankietowany, który aktywował bon i go chociaż częściowo wykorzystał, wgrał dodatkowe świadczenie o niepełnosprawności.</a:t>
            </a:r>
          </a:p>
        </p:txBody>
      </p:sp>
    </p:spTree>
    <p:extLst>
      <p:ext uri="{BB962C8B-B14F-4D97-AF65-F5344CB8AC3E}">
        <p14:creationId xmlns:p14="http://schemas.microsoft.com/office/powerpoint/2010/main" val="8398452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856110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Jakiego rodzaju wypoczynek sfinansowałeś dzięki bonowi turystycznemu?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736848" y="1873934"/>
          <a:ext cx="3954755" cy="140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54755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pobyt leczniczy/sanatoryjny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inne formy wypoczynku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C416FEC1-1C23-56C2-2D52-D01325B6B83C}"/>
              </a:ext>
            </a:extLst>
          </p:cNvPr>
          <p:cNvSpPr/>
          <p:nvPr/>
        </p:nvSpPr>
        <p:spPr>
          <a:xfrm>
            <a:off x="1004356" y="5778863"/>
            <a:ext cx="10459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wgrali dodatkowe świadczenie w formie bonu związane z orzeczeniem o niepełnosprawności (N=102)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7B4A3C6-3D92-78E7-6C70-C8D12A9C9B55}"/>
              </a:ext>
            </a:extLst>
          </p:cNvPr>
          <p:cNvSpPr txBox="1"/>
          <p:nvPr/>
        </p:nvSpPr>
        <p:spPr>
          <a:xfrm>
            <a:off x="7143749" y="4349082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Większość osób z orzeczeniem niepełnosprawności, które wgrały dodatkowe świadczenia w formie bonu, przeznaczyło je na pobyt leczniczy/ sanatoryjny.</a:t>
            </a:r>
          </a:p>
        </p:txBody>
      </p:sp>
    </p:spTree>
    <p:extLst>
      <p:ext uri="{BB962C8B-B14F-4D97-AF65-F5344CB8AC3E}">
        <p14:creationId xmlns:p14="http://schemas.microsoft.com/office/powerpoint/2010/main" val="16512348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7921" y="1254370"/>
            <a:ext cx="9179168" cy="1808284"/>
          </a:xfrm>
        </p:spPr>
        <p:txBody>
          <a:bodyPr>
            <a:noAutofit/>
          </a:bodyPr>
          <a:lstStyle/>
          <a:p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Polski Bon Turystyczny – osoby, które nie wykorzystały bonu</a:t>
            </a:r>
          </a:p>
        </p:txBody>
      </p:sp>
    </p:spTree>
    <p:extLst>
      <p:ext uri="{BB962C8B-B14F-4D97-AF65-F5344CB8AC3E}">
        <p14:creationId xmlns:p14="http://schemas.microsoft.com/office/powerpoint/2010/main" val="37622598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2677" y="365128"/>
            <a:ext cx="9177323" cy="947858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Metodologia badania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65620" y="1900935"/>
            <a:ext cx="94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Metoda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3724" y="3340497"/>
            <a:ext cx="172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Próba badawcza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88769" y="5291560"/>
            <a:ext cx="35977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b="1"/>
              <a:t> czerwiec </a:t>
            </a:r>
            <a:r>
              <a:rPr lang="pl-PL" sz="1500" b="1" dirty="0"/>
              <a:t>2023 roku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83723" y="4765375"/>
            <a:ext cx="17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002060"/>
                </a:solidFill>
              </a:rPr>
              <a:t>Termin realizacji</a:t>
            </a:r>
          </a:p>
        </p:txBody>
      </p:sp>
      <p:pic>
        <p:nvPicPr>
          <p:cNvPr id="15" name="Picture 2" descr="C:\Users\martyna\Desktop\full set\CA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702" y="2255005"/>
            <a:ext cx="720000" cy="720000"/>
          </a:xfrm>
          <a:prstGeom prst="rect">
            <a:avLst/>
          </a:prstGeom>
          <a:noFill/>
        </p:spPr>
      </p:pic>
      <p:pic>
        <p:nvPicPr>
          <p:cNvPr id="16" name="Picture 3" descr="C:\Users\martyna\Desktop\full set\pro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5702" y="3752359"/>
            <a:ext cx="720000" cy="720000"/>
          </a:xfrm>
          <a:prstGeom prst="rect">
            <a:avLst/>
          </a:prstGeom>
          <a:noFill/>
        </p:spPr>
      </p:pic>
      <p:pic>
        <p:nvPicPr>
          <p:cNvPr id="17" name="Picture 4" descr="C:\Users\martyna\Desktop\full set\concept_teste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5702" y="5144188"/>
            <a:ext cx="720000" cy="720000"/>
          </a:xfrm>
          <a:prstGeom prst="rect">
            <a:avLst/>
          </a:prstGeom>
          <a:noFill/>
        </p:spPr>
      </p:pic>
      <p:cxnSp>
        <p:nvCxnSpPr>
          <p:cNvPr id="18" name="Łącznik prosty 20"/>
          <p:cNvCxnSpPr/>
          <p:nvPr/>
        </p:nvCxnSpPr>
        <p:spPr>
          <a:xfrm>
            <a:off x="2470731" y="1894676"/>
            <a:ext cx="0" cy="464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688771" y="2242709"/>
            <a:ext cx="7826829" cy="64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500" dirty="0"/>
              <a:t>Badanie zostało zrealizowane </a:t>
            </a:r>
            <a:r>
              <a:rPr lang="pl-PL" sz="1500" b="1" dirty="0"/>
              <a:t>metodą CAWI (Computer Assisted Web Interview)</a:t>
            </a:r>
            <a:br>
              <a:rPr lang="pl-PL" sz="1500" b="1" dirty="0"/>
            </a:br>
            <a:r>
              <a:rPr lang="pl-PL" sz="1500" b="1" dirty="0"/>
              <a:t>na panelu internetowym</a:t>
            </a:r>
            <a:r>
              <a:rPr lang="pl-PL" sz="1500" dirty="0"/>
              <a:t>.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688771" y="3636451"/>
            <a:ext cx="8674929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pl-PL" sz="1500" dirty="0"/>
              <a:t>Badanie zostało przeprowadzone na próbie osób uprawnionych do otrzymania</a:t>
            </a:r>
            <a:br>
              <a:rPr lang="pl-PL" sz="1500" dirty="0"/>
            </a:br>
            <a:r>
              <a:rPr lang="pl-PL" sz="1500" dirty="0"/>
              <a:t>Polskiego Bonu Turystycznego, które jednak go nie wykorzystały</a:t>
            </a:r>
            <a:endParaRPr lang="pl-PL" sz="1500" b="1" dirty="0"/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pl-PL" sz="1500" b="1" dirty="0"/>
              <a:t>W badaniu wzięło udział N=754 osoby.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9CA354-9931-4259-939C-2B8FB85872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43176" y="5453142"/>
            <a:ext cx="1441048" cy="1294778"/>
          </a:xfrm>
        </p:spPr>
        <p:txBody>
          <a:bodyPr/>
          <a:lstStyle/>
          <a:p>
            <a:fld id="{45999E98-9AA7-41D8-B304-4D2BDA62FCDE}" type="slidenum">
              <a:rPr lang="pl-PL" sz="2000" smtClean="0"/>
              <a:pPr/>
              <a:t>87</a:t>
            </a:fld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010808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ole tekstowe 18"/>
          <p:cNvSpPr txBox="1"/>
          <p:nvPr/>
        </p:nvSpPr>
        <p:spPr>
          <a:xfrm>
            <a:off x="3739697" y="1800147"/>
            <a:ext cx="284870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WIEK</a:t>
            </a:r>
            <a:endParaRPr lang="en-US" sz="1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29" name="pole tekstowe 23"/>
          <p:cNvSpPr txBox="1"/>
          <p:nvPr/>
        </p:nvSpPr>
        <p:spPr>
          <a:xfrm>
            <a:off x="960045" y="1800147"/>
            <a:ext cx="2160240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PŁEĆ</a:t>
            </a:r>
            <a:endParaRPr lang="en-US" sz="1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aphicFrame>
        <p:nvGraphicFramePr>
          <p:cNvPr id="30" name="Wykres 24"/>
          <p:cNvGraphicFramePr/>
          <p:nvPr/>
        </p:nvGraphicFramePr>
        <p:xfrm>
          <a:off x="-110132" y="2107924"/>
          <a:ext cx="3449331" cy="35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24">
            <a:extLst>
              <a:ext uri="{FF2B5EF4-FFF2-40B4-BE49-F238E27FC236}">
                <a16:creationId xmlns:a16="http://schemas.microsoft.com/office/drawing/2014/main" id="{40B37D8D-CC19-E4AE-F477-FE6D925AC75E}"/>
              </a:ext>
            </a:extLst>
          </p:cNvPr>
          <p:cNvGraphicFramePr/>
          <p:nvPr/>
        </p:nvGraphicFramePr>
        <p:xfrm>
          <a:off x="3042921" y="2189202"/>
          <a:ext cx="3449331" cy="35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CF3C154-7A81-A3EF-A847-7C73D90B550B}"/>
              </a:ext>
            </a:extLst>
          </p:cNvPr>
          <p:cNvGraphicFramePr>
            <a:graphicFrameLocks noGrp="1"/>
          </p:cNvGraphicFramePr>
          <p:nvPr/>
        </p:nvGraphicFramePr>
        <p:xfrm>
          <a:off x="331462" y="2178058"/>
          <a:ext cx="1455009" cy="1188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55009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Kobiety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Mężczyźni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F63150D-3C4E-3F2A-66B5-3B444359D0A2}"/>
              </a:ext>
            </a:extLst>
          </p:cNvPr>
          <p:cNvGraphicFramePr>
            <a:graphicFrameLocks noGrp="1"/>
          </p:cNvGraphicFramePr>
          <p:nvPr/>
        </p:nvGraphicFramePr>
        <p:xfrm>
          <a:off x="3437811" y="2257960"/>
          <a:ext cx="1455009" cy="297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55009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18-24 lata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25-34 lata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35-44 lata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45-54 lata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lat lub więcej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97323"/>
                  </a:ext>
                </a:extLst>
              </a:tr>
            </a:tbl>
          </a:graphicData>
        </a:graphic>
      </p:graphicFrame>
      <p:sp>
        <p:nvSpPr>
          <p:cNvPr id="4" name="pole tekstowe 18">
            <a:extLst>
              <a:ext uri="{FF2B5EF4-FFF2-40B4-BE49-F238E27FC236}">
                <a16:creationId xmlns:a16="http://schemas.microsoft.com/office/drawing/2014/main" id="{59D76A40-EEEB-2FC2-4EAF-5C5DFF64253C}"/>
              </a:ext>
            </a:extLst>
          </p:cNvPr>
          <p:cNvSpPr txBox="1"/>
          <p:nvPr/>
        </p:nvSpPr>
        <p:spPr>
          <a:xfrm>
            <a:off x="7205855" y="1799085"/>
            <a:ext cx="284870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WIELKOŚĆ MIEJSCOWOŚCI</a:t>
            </a:r>
            <a:endParaRPr lang="en-US" sz="1400" b="1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aphicFrame>
        <p:nvGraphicFramePr>
          <p:cNvPr id="7" name="Wykres 24">
            <a:extLst>
              <a:ext uri="{FF2B5EF4-FFF2-40B4-BE49-F238E27FC236}">
                <a16:creationId xmlns:a16="http://schemas.microsoft.com/office/drawing/2014/main" id="{033C10BB-3BDF-4121-96F2-241AE566D515}"/>
              </a:ext>
            </a:extLst>
          </p:cNvPr>
          <p:cNvGraphicFramePr/>
          <p:nvPr/>
        </p:nvGraphicFramePr>
        <p:xfrm>
          <a:off x="6509079" y="2188140"/>
          <a:ext cx="3449331" cy="35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187D8B2-F741-1DC6-76DB-F69FDB88C13E}"/>
              </a:ext>
            </a:extLst>
          </p:cNvPr>
          <p:cNvGraphicFramePr>
            <a:graphicFrameLocks noGrp="1"/>
          </p:cNvGraphicFramePr>
          <p:nvPr/>
        </p:nvGraphicFramePr>
        <p:xfrm>
          <a:off x="6903969" y="2256898"/>
          <a:ext cx="1455009" cy="2970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55009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Wieś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małe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(&lt;20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średnie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(21-99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duże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(100-500 tys. mieszkańców)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77485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wielkie miasto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(&gt;500 tys.)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97323"/>
                  </a:ext>
                </a:extLst>
              </a:tr>
            </a:tbl>
          </a:graphicData>
        </a:graphic>
      </p:graphicFrame>
      <p:sp>
        <p:nvSpPr>
          <p:cNvPr id="12" name="Tytuł 1">
            <a:extLst>
              <a:ext uri="{FF2B5EF4-FFF2-40B4-BE49-F238E27FC236}">
                <a16:creationId xmlns:a16="http://schemas.microsoft.com/office/drawing/2014/main" id="{599B76D7-5F21-153F-E47F-45264E8C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65" y="832758"/>
            <a:ext cx="9177323" cy="535202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+mn-lt"/>
              </a:rPr>
              <a:t>Charakterystyka demograficzna próby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4A4468D-266C-1C2F-AA2F-AE70AA2FD960}"/>
              </a:ext>
            </a:extLst>
          </p:cNvPr>
          <p:cNvSpPr txBox="1"/>
          <p:nvPr/>
        </p:nvSpPr>
        <p:spPr>
          <a:xfrm>
            <a:off x="8686197" y="1056966"/>
            <a:ext cx="145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/>
              <a:t>N=754</a:t>
            </a:r>
          </a:p>
        </p:txBody>
      </p:sp>
    </p:spTree>
    <p:extLst>
      <p:ext uri="{BB962C8B-B14F-4D97-AF65-F5344CB8AC3E}">
        <p14:creationId xmlns:p14="http://schemas.microsoft.com/office/powerpoint/2010/main" val="14114937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19261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Który opis dotyczący aktywacji i wykorzystania bonu turystycznego pasuje do Ciebie najbardziej?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7240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wszyscy badani (N=754)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580901" y="1873934"/>
          <a:ext cx="3373854" cy="888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73854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aktywowałem, ale nie wykorzystałem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aktywowałem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F8254DB-00CA-95DC-4C31-49ECE2C9221F}"/>
              </a:ext>
            </a:extLst>
          </p:cNvPr>
          <p:cNvSpPr txBox="1"/>
          <p:nvPr/>
        </p:nvSpPr>
        <p:spPr>
          <a:xfrm>
            <a:off x="7067550" y="4609312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gronie osób, które  nie skorzystały z bonu, zdecydowana większość, aktywowała bon, ale go nie wykorzystała.</a:t>
            </a:r>
          </a:p>
          <a:p>
            <a:r>
              <a:rPr lang="pl-PL" dirty="0"/>
              <a:t>Co 7 badany z tej grupy nie aktywował bonu.</a:t>
            </a:r>
          </a:p>
        </p:txBody>
      </p:sp>
    </p:spTree>
    <p:extLst>
      <p:ext uri="{BB962C8B-B14F-4D97-AF65-F5344CB8AC3E}">
        <p14:creationId xmlns:p14="http://schemas.microsoft.com/office/powerpoint/2010/main" val="123446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5284E-7047-AA37-0CA0-30E86220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i rekomendacje (5/5)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06C726-C5E3-E239-D6DC-2D1B8B3B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150"/>
            <a:ext cx="10915650" cy="1868942"/>
          </a:xfrm>
        </p:spPr>
        <p:txBody>
          <a:bodyPr>
            <a:normAutofit/>
          </a:bodyPr>
          <a:lstStyle/>
          <a:p>
            <a:r>
              <a:rPr lang="pl-PL" sz="2000" dirty="0"/>
              <a:t>W związku z pozytywną oceną programu przez firmy i osoby indywidualne wydaje się celowym:</a:t>
            </a:r>
          </a:p>
          <a:p>
            <a:pPr lvl="1"/>
            <a:r>
              <a:rPr lang="pl-PL" sz="2000" dirty="0"/>
              <a:t>Kontynuacja programu Polskiego Bonu Turystycznego</a:t>
            </a:r>
          </a:p>
          <a:p>
            <a:pPr lvl="1"/>
            <a:r>
              <a:rPr lang="pl-PL" sz="2000" dirty="0"/>
              <a:t>Dalsze poszerzanie bazy firm akceptujących bon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774054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D9D0D1-B776-452F-A894-8375C7A82BC1}"/>
              </a:ext>
            </a:extLst>
          </p:cNvPr>
          <p:cNvGraphicFramePr/>
          <p:nvPr/>
        </p:nvGraphicFramePr>
        <p:xfrm>
          <a:off x="1371015" y="1565006"/>
          <a:ext cx="7460749" cy="393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888F683-04FF-6F71-095B-EF8C4B5B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4" y="943754"/>
            <a:ext cx="11496437" cy="6941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Dlaczego nie zdecydowałeś się aktywować bonu turystycznego?</a:t>
            </a:r>
            <a:endParaRPr lang="pl-PL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BB59E1A-729A-0C62-5906-EDCD17367461}"/>
              </a:ext>
            </a:extLst>
          </p:cNvPr>
          <p:cNvSpPr/>
          <p:nvPr/>
        </p:nvSpPr>
        <p:spPr>
          <a:xfrm>
            <a:off x="1004357" y="5778863"/>
            <a:ext cx="8323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PODSTAWA ODP: badani, którzy aktywowali bon turystyczny, ale jeszcze go nie wykorzystali (N=645)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847228-3952-4089-244B-4585610A4570}"/>
              </a:ext>
            </a:extLst>
          </p:cNvPr>
          <p:cNvGraphicFramePr>
            <a:graphicFrameLocks noGrp="1"/>
          </p:cNvGraphicFramePr>
          <p:nvPr/>
        </p:nvGraphicFramePr>
        <p:xfrm>
          <a:off x="633439" y="1873934"/>
          <a:ext cx="4573070" cy="3087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573070">
                  <a:extLst>
                    <a:ext uri="{9D8B030D-6E8A-4147-A177-3AD203B41FA5}">
                      <a16:colId xmlns:a16="http://schemas.microsoft.com/office/drawing/2014/main" val="3179839507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chciałem wykorzystać później, ale program się zakończył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54199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usługi, z których korzystałem nie przyjmowały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6329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 płatności był zbyt skomplikowany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8751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kwota bonu była niewystarczająca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02216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zapomniałem, że mogę skorzystać z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34154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potrzebowałem bonu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2814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inny powód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418101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077F6788-E570-7D80-53E8-F6516526CAAB}"/>
              </a:ext>
            </a:extLst>
          </p:cNvPr>
          <p:cNvSpPr txBox="1"/>
          <p:nvPr/>
        </p:nvSpPr>
        <p:spPr>
          <a:xfrm>
            <a:off x="7067550" y="4609312"/>
            <a:ext cx="4819651" cy="1200329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Dominujące przyczyny nie skorzystania z bonu to zakończenie programu przed aktywacją bonu lub brak możliwość opłacenia usługi turystycznej bonem.</a:t>
            </a:r>
          </a:p>
        </p:txBody>
      </p:sp>
    </p:spTree>
    <p:extLst>
      <p:ext uri="{BB962C8B-B14F-4D97-AF65-F5344CB8AC3E}">
        <p14:creationId xmlns:p14="http://schemas.microsoft.com/office/powerpoint/2010/main" val="2658125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ersonalizado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FDFECE"/>
      </a:accent5>
      <a:accent6>
        <a:srgbClr val="E8B7B7"/>
      </a:accent6>
      <a:hlink>
        <a:srgbClr val="DB5353"/>
      </a:hlink>
      <a:folHlink>
        <a:srgbClr val="903638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0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1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2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3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4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5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6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7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8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9.xml><?xml version="1.0" encoding="utf-8"?>
<a:themeOverride xmlns:a="http://schemas.openxmlformats.org/drawingml/2006/main">
  <a:clrScheme name="Classic BF">
    <a:dk1>
      <a:srgbClr val="565656"/>
    </a:dk1>
    <a:lt1>
      <a:sysClr val="window" lastClr="FFFFFF"/>
    </a:lt1>
    <a:dk2>
      <a:srgbClr val="565656"/>
    </a:dk2>
    <a:lt2>
      <a:srgbClr val="EEECE1"/>
    </a:lt2>
    <a:accent1>
      <a:srgbClr val="4B667F"/>
    </a:accent1>
    <a:accent2>
      <a:srgbClr val="71A4CC"/>
    </a:accent2>
    <a:accent3>
      <a:srgbClr val="6EA488"/>
    </a:accent3>
    <a:accent4>
      <a:srgbClr val="A294B6"/>
    </a:accent4>
    <a:accent5>
      <a:srgbClr val="555B5B"/>
    </a:accent5>
    <a:accent6>
      <a:srgbClr val="304760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9060</Words>
  <Application>Microsoft Office PowerPoint</Application>
  <PresentationFormat>Panoramiczny</PresentationFormat>
  <Paragraphs>2009</Paragraphs>
  <Slides>90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90</vt:i4>
      </vt:variant>
    </vt:vector>
  </HeadingPairs>
  <TitlesOfParts>
    <vt:vector size="96" baseType="lpstr">
      <vt:lpstr>Arial</vt:lpstr>
      <vt:lpstr>Calibri</vt:lpstr>
      <vt:lpstr>Calibri Light</vt:lpstr>
      <vt:lpstr>Ubuntu</vt:lpstr>
      <vt:lpstr>Wingdings</vt:lpstr>
      <vt:lpstr>Motyw pakietu Office</vt:lpstr>
      <vt:lpstr>Polski Bon Turystyczny</vt:lpstr>
      <vt:lpstr>Prezentacja programu PowerPoint</vt:lpstr>
      <vt:lpstr>Wstęp</vt:lpstr>
      <vt:lpstr>    Polski Bon Turystyczny — wnioski i rekomendacje</vt:lpstr>
      <vt:lpstr>Wnioski i rekomendacje (1/5)</vt:lpstr>
      <vt:lpstr>Wnioski i rekomendacje (2/5)</vt:lpstr>
      <vt:lpstr>Wnioski i rekomendacje (3/5)</vt:lpstr>
      <vt:lpstr>Wnioski i rekomendacje (4/5)</vt:lpstr>
      <vt:lpstr>Wnioski i rekomendacje (5/5)</vt:lpstr>
      <vt:lpstr>    Polski Bon Turystyczny — dane ogólnopolskie</vt:lpstr>
      <vt:lpstr>Polski Bon Turystyczny – dane ogólnokrajowe</vt:lpstr>
      <vt:lpstr>Polski Bon Turystyczny – dane ogólnokrajowe</vt:lpstr>
      <vt:lpstr>Polski Bon Turystyczny – Mapa powiatów</vt:lpstr>
      <vt:lpstr>    Polski Bon Turystyczny — analiza danych z województw</vt:lpstr>
      <vt:lpstr>Województwo dolnośląskie</vt:lpstr>
      <vt:lpstr>Województwo dolnośląskie</vt:lpstr>
      <vt:lpstr>Województwo  kujawsko-pomorskie</vt:lpstr>
      <vt:lpstr>Województwo  kujawsko-pomorskie</vt:lpstr>
      <vt:lpstr>Województwo lubelskie</vt:lpstr>
      <vt:lpstr>Województwo lubelskie</vt:lpstr>
      <vt:lpstr>Województwo lubuskie</vt:lpstr>
      <vt:lpstr>Województwo lubuskie</vt:lpstr>
      <vt:lpstr>Województwo łódzkie</vt:lpstr>
      <vt:lpstr>Województwo łódzkie</vt:lpstr>
      <vt:lpstr>Województwo małopolskie</vt:lpstr>
      <vt:lpstr>Województwo małopolskie</vt:lpstr>
      <vt:lpstr>Województwo mazowieckie</vt:lpstr>
      <vt:lpstr>Województwo mazowieckie</vt:lpstr>
      <vt:lpstr>Województwo opolskie</vt:lpstr>
      <vt:lpstr>Województwo opolskie</vt:lpstr>
      <vt:lpstr>Województwo podkarpackie</vt:lpstr>
      <vt:lpstr>Województwo podkarpackie</vt:lpstr>
      <vt:lpstr>Województwo podlaskie</vt:lpstr>
      <vt:lpstr>Województwo podlaskie</vt:lpstr>
      <vt:lpstr>Województwo pomorskie</vt:lpstr>
      <vt:lpstr>Województwo pomorskie</vt:lpstr>
      <vt:lpstr>Województwo śląskie</vt:lpstr>
      <vt:lpstr>Województwo śląskie</vt:lpstr>
      <vt:lpstr>Województwo świętokrzyskie</vt:lpstr>
      <vt:lpstr>Województwo świętokrzyskie</vt:lpstr>
      <vt:lpstr>Województwo  warmińsko-mazurskie</vt:lpstr>
      <vt:lpstr>Województwo  warmińsko-mazurskie</vt:lpstr>
      <vt:lpstr>Województwo wielkopolskie</vt:lpstr>
      <vt:lpstr>Województwo wielkopolskie</vt:lpstr>
      <vt:lpstr>Województwo  zachodniopomorskie</vt:lpstr>
      <vt:lpstr>Województwo  zachodniopomorskie</vt:lpstr>
      <vt:lpstr>    Polski Bon Turystyczny — firmy</vt:lpstr>
      <vt:lpstr>Metodologia badania</vt:lpstr>
      <vt:lpstr>Charakterystyka demograficzna próby</vt:lpstr>
      <vt:lpstr>Jaki rodzaj usług turystycznych świadczy Pana firma?</vt:lpstr>
      <vt:lpstr>Ilu spośród klientów korzystających z usług firmy płaciło Polskim Bonem Turystycznym?</vt:lpstr>
      <vt:lpstr>Ilu spośród klientów firmy po raz pierwszy skorzystało z wypoczynku dzięki Polskiemu Bonowi Turystycznemu?</vt:lpstr>
      <vt:lpstr>Czy klienci, którzy dzięki Polskiemu Bonowi Turystycznemu po raz pierwszy skorzystali z Państwa usług, skorzystają ponownie z usług firmy (powrócą)?</vt:lpstr>
      <vt:lpstr>Czy możliwość pobierania zaliczek opłacanych bonem turystycznym wpłynęła korzystnie na płynność Państwa przedsiębiorstwa w okresie pandemii COVID-19?</vt:lpstr>
      <vt:lpstr>Jaka część przychodów z działalności Pana firmy pochodziła z płatności Polskim Bonem Turystycznym?</vt:lpstr>
      <vt:lpstr>W jakim sezonie klienci najczęściej realizowali w Pana firmie Polski Bon Turystyczny?</vt:lpstr>
      <vt:lpstr>Czy Polski Bon Turystyczny przyczynił się do wyrównania liczby klientów w okresie szczytu sezonu turystycznego i poza sezonem korzystających z usług Pana firmy?</vt:lpstr>
      <vt:lpstr>Jakie inne korzyści uzyskali Państwo dzięki udziałowi w programie Polski Bon Turystyczny? (pytanie wielokrotnego wyboru)</vt:lpstr>
      <vt:lpstr>Ile pieniędzy dodatkowo wydali klienci wykorzystujący Polski Bon Turystyczny i korzystający z usług Pana firmy?</vt:lpstr>
      <vt:lpstr>Czy wprowadzenie Polskiego Bonu Turystycznego wpłynęło na zmianę oferty turystycznej Pana firmy?</vt:lpstr>
      <vt:lpstr>Czy Polski Bon Turystyczny wpłynął na zwiększenie inwestycji w Pana firmie?</vt:lpstr>
      <vt:lpstr>Czy Pana firma przystąpiła do dodatkowego programu certyfikacji oferowanego przez Polską Organizację Turystyczną?</vt:lpstr>
      <vt:lpstr>Czy udział w programie certyfikacji POT zwiększył przychody Pana firmy pochodzące z bonu turystycznego?</vt:lpstr>
      <vt:lpstr>Jak Pana firma ocenia program Polski Bon Turystyczny?</vt:lpstr>
      <vt:lpstr>Czy Pana firma chciałaby kontynuować udział w programie Polski Bon Turystyczny w kolejnych latach?</vt:lpstr>
      <vt:lpstr>Czy Pana firma poleciłaby udział w programie Polski Bon Turystyczny innym firmom?</vt:lpstr>
      <vt:lpstr>    Polski Bon Turystyczny – osoby indywidualne</vt:lpstr>
      <vt:lpstr>Metodologia badania</vt:lpstr>
      <vt:lpstr>Charakterystyka demograficzna próby</vt:lpstr>
      <vt:lpstr>Który opis dotyczący aktywacji i wykorzystania bonu turystycznego pasuje do Ciebie najbardziej?</vt:lpstr>
      <vt:lpstr>Dlaczego nie zdecydowałeś się aktywować bonu turystycznego?</vt:lpstr>
      <vt:lpstr>Dlaczego nie zdecydowałeś się skorzystać z bonu turystycznego?</vt:lpstr>
      <vt:lpstr>Kiedy skorzystałeś z bonu turystycznego po raz pierwszy?</vt:lpstr>
      <vt:lpstr>Kiedy korzystałeś z bonu turystycznego?</vt:lpstr>
      <vt:lpstr>Skąd dowiedziałeś się o możliwości skorzystania z bonu turystycznego?</vt:lpstr>
      <vt:lpstr>Jak oceniasz procedurę aktywacji bonu turystycznego?</vt:lpstr>
      <vt:lpstr>Jak oceniasz procedurę płatności bonem turystycznym za usługi turystyczne?</vt:lpstr>
      <vt:lpstr>Czy możliwość skorzystania z bonu turystycznego przekonała Cię do zorganizowania wypoczynku między VIII 2020 a III 2023 roku, na który w przeciwnym wypadku byś się nie zdecydował?</vt:lpstr>
      <vt:lpstr>Czy możliwość skorzystania z bonu turystycznego przekonała Cię do zorganizowania wypoczynku dla siebie, swojej rodziny lub swoich dzieci w Polsce zamiast za granicą?</vt:lpstr>
      <vt:lpstr>Jakiego rodzaju wypoczynek sfinansowałeś dzięki bonowi turystycznemu?</vt:lpstr>
      <vt:lpstr>Czy dzięki bonowi turystycznemu zorganizowałeś wypoczynek rodzinny w miejscu, którego dotychczas Twoja rodzina nie odwiedziła?</vt:lpstr>
      <vt:lpstr>Czy zaoszczędzone dzięki bonowi turystycznemu pieniądze przeznaczyłeś na inne cele, których w przeciwnym wypadku nie udałoby Ci się zrealizować?</vt:lpstr>
      <vt:lpstr>Na jaki cel przeznaczyłeś pieniądze zaoszczędzone dzięki bonowi turystycznemu? (pytanie wielokrotnego wyboru)</vt:lpstr>
      <vt:lpstr>Czy wgrałeś dodatkowe świadczenie w formie bonu związane z orzeczeniem o niepełnosprawności?</vt:lpstr>
      <vt:lpstr>Jakiego rodzaju wypoczynek sfinansowałeś dzięki bonowi turystycznemu?</vt:lpstr>
      <vt:lpstr>    Polski Bon Turystyczny – osoby, które nie wykorzystały bonu</vt:lpstr>
      <vt:lpstr>Metodologia badania</vt:lpstr>
      <vt:lpstr>Charakterystyka demograficzna próby</vt:lpstr>
      <vt:lpstr>Który opis dotyczący aktywacji i wykorzystania bonu turystycznego pasuje do Ciebie najbardziej?</vt:lpstr>
      <vt:lpstr>Dlaczego nie zdecydowałeś się aktywować bonu turystycznego?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changes</dc:title>
  <dc:creator>Marek Grabowski Social Changes</dc:creator>
  <cp:lastModifiedBy>Gacoń Julia</cp:lastModifiedBy>
  <cp:revision>3053</cp:revision>
  <dcterms:created xsi:type="dcterms:W3CDTF">2016-02-15T14:23:20Z</dcterms:created>
  <dcterms:modified xsi:type="dcterms:W3CDTF">2023-08-11T12:16:11Z</dcterms:modified>
</cp:coreProperties>
</file>